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D0AB2-1603-44F3-989F-D8929243E9D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ES"/>
        </a:p>
      </dgm:t>
    </dgm:pt>
    <dgm:pt modelId="{CE0B1E85-42EB-4CC1-B953-3E588D3DE35A}">
      <dgm:prSet phldrT="[Texto]" custT="1"/>
      <dgm:spPr/>
      <dgm:t>
        <a:bodyPr/>
        <a:lstStyle/>
        <a:p>
          <a:r>
            <a:rPr lang="es-SV" sz="1600" dirty="0" smtClean="0"/>
            <a:t>Una de las claves vivir en el presente, poniendo mucha atención al momento y trayendo la mente de vuelta cuando se vaya a otros lugares que nos traen ansiedad, miedo, culpa, tristeza, etc. </a:t>
          </a:r>
          <a:endParaRPr lang="es-ES" sz="1600" dirty="0"/>
        </a:p>
      </dgm:t>
    </dgm:pt>
    <dgm:pt modelId="{2599FDBB-2087-4773-B283-4E03FCE1230B}" type="parTrans" cxnId="{68E88EAB-D4CA-4CBC-840C-29412873A39C}">
      <dgm:prSet/>
      <dgm:spPr/>
      <dgm:t>
        <a:bodyPr/>
        <a:lstStyle/>
        <a:p>
          <a:endParaRPr lang="es-ES" sz="2000"/>
        </a:p>
      </dgm:t>
    </dgm:pt>
    <dgm:pt modelId="{E1FE2A1B-7CE5-4801-8C63-AE15A62C067C}" type="sibTrans" cxnId="{68E88EAB-D4CA-4CBC-840C-29412873A39C}">
      <dgm:prSet/>
      <dgm:spPr/>
      <dgm:t>
        <a:bodyPr/>
        <a:lstStyle/>
        <a:p>
          <a:endParaRPr lang="es-ES" sz="2000"/>
        </a:p>
      </dgm:t>
    </dgm:pt>
    <dgm:pt modelId="{7A7CCE14-2C0B-4ECA-ADB2-C80B483C63B0}">
      <dgm:prSet phldrT="[Texto]" custT="1"/>
      <dgm:spPr/>
      <dgm:t>
        <a:bodyPr/>
        <a:lstStyle/>
        <a:p>
          <a:r>
            <a:rPr lang="es-SV" sz="1600" dirty="0" smtClean="0"/>
            <a:t>Busca llenar tu vida con alternativas positivas y reconfortantes que llenen los vacíos que han ido dejando aquellas cosas que ahora no puedes hacer o no tan cómodamente como antes. </a:t>
          </a:r>
          <a:endParaRPr lang="es-ES" sz="1600" dirty="0"/>
        </a:p>
      </dgm:t>
    </dgm:pt>
    <dgm:pt modelId="{7DF3599A-13C0-45C7-834F-7C056A766CB1}" type="parTrans" cxnId="{BB29E537-07DA-4C41-BD38-6D8FC54F1006}">
      <dgm:prSet/>
      <dgm:spPr/>
      <dgm:t>
        <a:bodyPr/>
        <a:lstStyle/>
        <a:p>
          <a:endParaRPr lang="es-ES" sz="2000"/>
        </a:p>
      </dgm:t>
    </dgm:pt>
    <dgm:pt modelId="{CE17654E-FA63-4752-B121-FDC31DA35E28}" type="sibTrans" cxnId="{BB29E537-07DA-4C41-BD38-6D8FC54F1006}">
      <dgm:prSet/>
      <dgm:spPr/>
      <dgm:t>
        <a:bodyPr/>
        <a:lstStyle/>
        <a:p>
          <a:endParaRPr lang="es-ES" sz="2000"/>
        </a:p>
      </dgm:t>
    </dgm:pt>
    <dgm:pt modelId="{87C0A817-0B52-4FEC-8DC8-94D032CA3399}">
      <dgm:prSet phldrT="[Texto]" custT="1"/>
      <dgm:spPr/>
      <dgm:t>
        <a:bodyPr/>
        <a:lstStyle/>
        <a:p>
          <a:r>
            <a:rPr lang="es-SV" sz="1600" dirty="0" smtClean="0"/>
            <a:t>Busca el contacto con los demás del modo que sea. Pídeles ayuda, comunícate, escúchales</a:t>
          </a:r>
          <a:endParaRPr lang="es-ES" sz="1600" dirty="0"/>
        </a:p>
      </dgm:t>
    </dgm:pt>
    <dgm:pt modelId="{CA867D81-6E09-4EBA-BAB5-E26375E55067}" type="parTrans" cxnId="{D30A1ABF-5AF9-4477-BBE4-FAA0A724F24C}">
      <dgm:prSet/>
      <dgm:spPr/>
      <dgm:t>
        <a:bodyPr/>
        <a:lstStyle/>
        <a:p>
          <a:endParaRPr lang="es-ES" sz="2000"/>
        </a:p>
      </dgm:t>
    </dgm:pt>
    <dgm:pt modelId="{D806E07F-7B77-4062-A679-146A186AB9F9}" type="sibTrans" cxnId="{D30A1ABF-5AF9-4477-BBE4-FAA0A724F24C}">
      <dgm:prSet/>
      <dgm:spPr/>
      <dgm:t>
        <a:bodyPr/>
        <a:lstStyle/>
        <a:p>
          <a:endParaRPr lang="es-ES" sz="2000"/>
        </a:p>
      </dgm:t>
    </dgm:pt>
    <dgm:pt modelId="{92F65C84-65A1-4179-B51B-0C42BD4D6D2F}">
      <dgm:prSet custT="1"/>
      <dgm:spPr/>
      <dgm:t>
        <a:bodyPr/>
        <a:lstStyle/>
        <a:p>
          <a:r>
            <a:rPr lang="es-ES" sz="1600" dirty="0" smtClean="0"/>
            <a:t>Si te asaltan miedos y ansiedades, date un momento para pensar cuáles son esos eventos tan terribles que estás imaginando, y reflexiona sobre si serían tan horribles realmente o si por el contrario contarías con herramientas para capear las situaciones. </a:t>
          </a:r>
          <a:endParaRPr lang="es-ES" sz="1600" dirty="0"/>
        </a:p>
      </dgm:t>
    </dgm:pt>
    <dgm:pt modelId="{043F9812-7D0B-480A-9576-64E23951AEE3}" type="parTrans" cxnId="{5E4EE2EB-4D44-4A46-99D9-201F62A04934}">
      <dgm:prSet/>
      <dgm:spPr/>
      <dgm:t>
        <a:bodyPr/>
        <a:lstStyle/>
        <a:p>
          <a:endParaRPr lang="es-ES" sz="2000"/>
        </a:p>
      </dgm:t>
    </dgm:pt>
    <dgm:pt modelId="{4517143D-66AA-41AE-AAFE-9A8F2301A2AF}" type="sibTrans" cxnId="{5E4EE2EB-4D44-4A46-99D9-201F62A04934}">
      <dgm:prSet/>
      <dgm:spPr/>
      <dgm:t>
        <a:bodyPr/>
        <a:lstStyle/>
        <a:p>
          <a:endParaRPr lang="es-ES" sz="2000"/>
        </a:p>
      </dgm:t>
    </dgm:pt>
    <dgm:pt modelId="{6B95BFDB-620D-459A-A135-072777E9CAE5}">
      <dgm:prSet custT="1"/>
      <dgm:spPr/>
      <dgm:t>
        <a:bodyPr/>
        <a:lstStyle/>
        <a:p>
          <a:r>
            <a:rPr lang="es-ES" sz="1600" dirty="0" smtClean="0"/>
            <a:t>Los sentimientos no se desechan, sino que se escuchan, se les pone nombre y se les pregunta qué nos están pidiendo. Evitarlos, no aceptarlos, ir contra ellos y ocultarlos solo nos daña. </a:t>
          </a:r>
          <a:endParaRPr lang="es-ES" sz="1600" dirty="0"/>
        </a:p>
      </dgm:t>
    </dgm:pt>
    <dgm:pt modelId="{11AB0E60-FF88-4230-B458-99BBEB94F98C}" type="parTrans" cxnId="{A9C4325C-0C70-46AD-9A29-31F28301B875}">
      <dgm:prSet/>
      <dgm:spPr/>
      <dgm:t>
        <a:bodyPr/>
        <a:lstStyle/>
        <a:p>
          <a:endParaRPr lang="es-ES" sz="2000"/>
        </a:p>
      </dgm:t>
    </dgm:pt>
    <dgm:pt modelId="{19E3AF58-8D73-4D8B-9DDF-7244662B5F59}" type="sibTrans" cxnId="{A9C4325C-0C70-46AD-9A29-31F28301B875}">
      <dgm:prSet/>
      <dgm:spPr/>
      <dgm:t>
        <a:bodyPr/>
        <a:lstStyle/>
        <a:p>
          <a:endParaRPr lang="es-ES" sz="2000"/>
        </a:p>
      </dgm:t>
    </dgm:pt>
    <dgm:pt modelId="{702FF213-EC21-400C-9028-1FF4011F3B24}" type="pres">
      <dgm:prSet presAssocID="{5FED0AB2-1603-44F3-989F-D8929243E9DC}" presName="Name0" presStyleCnt="0">
        <dgm:presLayoutVars>
          <dgm:chMax val="7"/>
          <dgm:chPref val="7"/>
          <dgm:dir/>
        </dgm:presLayoutVars>
      </dgm:prSet>
      <dgm:spPr/>
      <dgm:t>
        <a:bodyPr/>
        <a:lstStyle/>
        <a:p>
          <a:endParaRPr lang="es-ES"/>
        </a:p>
      </dgm:t>
    </dgm:pt>
    <dgm:pt modelId="{541A1CD4-B387-4406-9FDA-51113DE4E1D1}" type="pres">
      <dgm:prSet presAssocID="{5FED0AB2-1603-44F3-989F-D8929243E9DC}" presName="Name1" presStyleCnt="0"/>
      <dgm:spPr/>
      <dgm:t>
        <a:bodyPr/>
        <a:lstStyle/>
        <a:p>
          <a:endParaRPr lang="es-ES"/>
        </a:p>
      </dgm:t>
    </dgm:pt>
    <dgm:pt modelId="{13CE77FA-2C4B-4E3D-BF35-792BA372FB29}" type="pres">
      <dgm:prSet presAssocID="{5FED0AB2-1603-44F3-989F-D8929243E9DC}" presName="cycle" presStyleCnt="0"/>
      <dgm:spPr/>
      <dgm:t>
        <a:bodyPr/>
        <a:lstStyle/>
        <a:p>
          <a:endParaRPr lang="es-ES"/>
        </a:p>
      </dgm:t>
    </dgm:pt>
    <dgm:pt modelId="{456F0915-867B-48FF-AF0E-ED83DEF3A365}" type="pres">
      <dgm:prSet presAssocID="{5FED0AB2-1603-44F3-989F-D8929243E9DC}" presName="srcNode" presStyleLbl="node1" presStyleIdx="0" presStyleCnt="5"/>
      <dgm:spPr/>
      <dgm:t>
        <a:bodyPr/>
        <a:lstStyle/>
        <a:p>
          <a:endParaRPr lang="es-ES"/>
        </a:p>
      </dgm:t>
    </dgm:pt>
    <dgm:pt modelId="{20F65C13-ACA7-4516-8198-34A86648CF81}" type="pres">
      <dgm:prSet presAssocID="{5FED0AB2-1603-44F3-989F-D8929243E9DC}" presName="conn" presStyleLbl="parChTrans1D2" presStyleIdx="0" presStyleCnt="1"/>
      <dgm:spPr/>
      <dgm:t>
        <a:bodyPr/>
        <a:lstStyle/>
        <a:p>
          <a:endParaRPr lang="es-ES"/>
        </a:p>
      </dgm:t>
    </dgm:pt>
    <dgm:pt modelId="{7B664614-BE0A-4A8E-AF9B-D3945896BEF0}" type="pres">
      <dgm:prSet presAssocID="{5FED0AB2-1603-44F3-989F-D8929243E9DC}" presName="extraNode" presStyleLbl="node1" presStyleIdx="0" presStyleCnt="5"/>
      <dgm:spPr/>
      <dgm:t>
        <a:bodyPr/>
        <a:lstStyle/>
        <a:p>
          <a:endParaRPr lang="es-ES"/>
        </a:p>
      </dgm:t>
    </dgm:pt>
    <dgm:pt modelId="{BA470B87-247B-480B-B046-5FAD392D05D8}" type="pres">
      <dgm:prSet presAssocID="{5FED0AB2-1603-44F3-989F-D8929243E9DC}" presName="dstNode" presStyleLbl="node1" presStyleIdx="0" presStyleCnt="5"/>
      <dgm:spPr/>
      <dgm:t>
        <a:bodyPr/>
        <a:lstStyle/>
        <a:p>
          <a:endParaRPr lang="es-ES"/>
        </a:p>
      </dgm:t>
    </dgm:pt>
    <dgm:pt modelId="{D7B39A94-C5CA-452E-85D4-8A76CD60609F}" type="pres">
      <dgm:prSet presAssocID="{CE0B1E85-42EB-4CC1-B953-3E588D3DE35A}" presName="text_1" presStyleLbl="node1" presStyleIdx="0" presStyleCnt="5">
        <dgm:presLayoutVars>
          <dgm:bulletEnabled val="1"/>
        </dgm:presLayoutVars>
      </dgm:prSet>
      <dgm:spPr/>
      <dgm:t>
        <a:bodyPr/>
        <a:lstStyle/>
        <a:p>
          <a:endParaRPr lang="es-ES"/>
        </a:p>
      </dgm:t>
    </dgm:pt>
    <dgm:pt modelId="{3F57B9E1-94C9-493C-8023-E81D32C58D09}" type="pres">
      <dgm:prSet presAssocID="{CE0B1E85-42EB-4CC1-B953-3E588D3DE35A}" presName="accent_1" presStyleCnt="0"/>
      <dgm:spPr/>
      <dgm:t>
        <a:bodyPr/>
        <a:lstStyle/>
        <a:p>
          <a:endParaRPr lang="es-ES"/>
        </a:p>
      </dgm:t>
    </dgm:pt>
    <dgm:pt modelId="{597F3275-B760-4AA5-BEF7-878DCA40FAFF}" type="pres">
      <dgm:prSet presAssocID="{CE0B1E85-42EB-4CC1-B953-3E588D3DE35A}" presName="accentRepeatNode" presStyleLbl="solidFgAcc1" presStyleIdx="0" presStyleCnt="5"/>
      <dgm:spPr>
        <a:blipFill rotWithShape="0">
          <a:blip xmlns:r="http://schemas.openxmlformats.org/officeDocument/2006/relationships" r:embed="rId1"/>
          <a:stretch>
            <a:fillRect/>
          </a:stretch>
        </a:blipFill>
      </dgm:spPr>
      <dgm:t>
        <a:bodyPr/>
        <a:lstStyle/>
        <a:p>
          <a:endParaRPr lang="es-ES"/>
        </a:p>
      </dgm:t>
    </dgm:pt>
    <dgm:pt modelId="{465488CF-9A4B-4695-B710-C7D60C870512}" type="pres">
      <dgm:prSet presAssocID="{92F65C84-65A1-4179-B51B-0C42BD4D6D2F}" presName="text_2" presStyleLbl="node1" presStyleIdx="1" presStyleCnt="5">
        <dgm:presLayoutVars>
          <dgm:bulletEnabled val="1"/>
        </dgm:presLayoutVars>
      </dgm:prSet>
      <dgm:spPr/>
      <dgm:t>
        <a:bodyPr/>
        <a:lstStyle/>
        <a:p>
          <a:endParaRPr lang="es-ES"/>
        </a:p>
      </dgm:t>
    </dgm:pt>
    <dgm:pt modelId="{84786353-DC3A-4531-8362-EF59B271B4D8}" type="pres">
      <dgm:prSet presAssocID="{92F65C84-65A1-4179-B51B-0C42BD4D6D2F}" presName="accent_2" presStyleCnt="0"/>
      <dgm:spPr/>
      <dgm:t>
        <a:bodyPr/>
        <a:lstStyle/>
        <a:p>
          <a:endParaRPr lang="es-ES"/>
        </a:p>
      </dgm:t>
    </dgm:pt>
    <dgm:pt modelId="{D69FD483-6B51-4CF3-B7BE-A34F36D38CC0}" type="pres">
      <dgm:prSet presAssocID="{92F65C84-65A1-4179-B51B-0C42BD4D6D2F}" presName="accentRepeatNode" presStyleLbl="solidFgAcc1" presStyleIdx="1" presStyleCnt="5"/>
      <dgm:spPr>
        <a:blipFill rotWithShape="0">
          <a:blip xmlns:r="http://schemas.openxmlformats.org/officeDocument/2006/relationships" r:embed="rId1"/>
          <a:stretch>
            <a:fillRect/>
          </a:stretch>
        </a:blipFill>
      </dgm:spPr>
      <dgm:t>
        <a:bodyPr/>
        <a:lstStyle/>
        <a:p>
          <a:endParaRPr lang="es-ES"/>
        </a:p>
      </dgm:t>
    </dgm:pt>
    <dgm:pt modelId="{53C6A50A-681E-45F2-B154-5B05B08405CC}" type="pres">
      <dgm:prSet presAssocID="{6B95BFDB-620D-459A-A135-072777E9CAE5}" presName="text_3" presStyleLbl="node1" presStyleIdx="2" presStyleCnt="5">
        <dgm:presLayoutVars>
          <dgm:bulletEnabled val="1"/>
        </dgm:presLayoutVars>
      </dgm:prSet>
      <dgm:spPr/>
      <dgm:t>
        <a:bodyPr/>
        <a:lstStyle/>
        <a:p>
          <a:endParaRPr lang="es-ES"/>
        </a:p>
      </dgm:t>
    </dgm:pt>
    <dgm:pt modelId="{F3302E9E-82DF-4DA2-B823-A1655F3F08A2}" type="pres">
      <dgm:prSet presAssocID="{6B95BFDB-620D-459A-A135-072777E9CAE5}" presName="accent_3" presStyleCnt="0"/>
      <dgm:spPr/>
      <dgm:t>
        <a:bodyPr/>
        <a:lstStyle/>
        <a:p>
          <a:endParaRPr lang="es-ES"/>
        </a:p>
      </dgm:t>
    </dgm:pt>
    <dgm:pt modelId="{4C854CD8-267C-44E6-AB68-6FD15BB02CE2}" type="pres">
      <dgm:prSet presAssocID="{6B95BFDB-620D-459A-A135-072777E9CAE5}" presName="accentRepeatNode" presStyleLbl="solidFgAcc1" presStyleIdx="2" presStyleCnt="5"/>
      <dgm:spPr>
        <a:blipFill rotWithShape="0">
          <a:blip xmlns:r="http://schemas.openxmlformats.org/officeDocument/2006/relationships" r:embed="rId1"/>
          <a:stretch>
            <a:fillRect/>
          </a:stretch>
        </a:blipFill>
      </dgm:spPr>
      <dgm:t>
        <a:bodyPr/>
        <a:lstStyle/>
        <a:p>
          <a:endParaRPr lang="es-ES"/>
        </a:p>
      </dgm:t>
    </dgm:pt>
    <dgm:pt modelId="{1E6081F4-D4E9-45A9-9F62-430229A7AEA5}" type="pres">
      <dgm:prSet presAssocID="{7A7CCE14-2C0B-4ECA-ADB2-C80B483C63B0}" presName="text_4" presStyleLbl="node1" presStyleIdx="3" presStyleCnt="5">
        <dgm:presLayoutVars>
          <dgm:bulletEnabled val="1"/>
        </dgm:presLayoutVars>
      </dgm:prSet>
      <dgm:spPr/>
      <dgm:t>
        <a:bodyPr/>
        <a:lstStyle/>
        <a:p>
          <a:endParaRPr lang="es-ES"/>
        </a:p>
      </dgm:t>
    </dgm:pt>
    <dgm:pt modelId="{AAD107DB-96FC-4AAC-B766-FD705DCEC10B}" type="pres">
      <dgm:prSet presAssocID="{7A7CCE14-2C0B-4ECA-ADB2-C80B483C63B0}" presName="accent_4" presStyleCnt="0"/>
      <dgm:spPr/>
      <dgm:t>
        <a:bodyPr/>
        <a:lstStyle/>
        <a:p>
          <a:endParaRPr lang="es-ES"/>
        </a:p>
      </dgm:t>
    </dgm:pt>
    <dgm:pt modelId="{93A1EC0A-FFA9-49E1-B99F-971A77931701}" type="pres">
      <dgm:prSet presAssocID="{7A7CCE14-2C0B-4ECA-ADB2-C80B483C63B0}" presName="accentRepeatNode" presStyleLbl="solidFgAcc1" presStyleIdx="3" presStyleCnt="5"/>
      <dgm:spPr>
        <a:blipFill rotWithShape="0">
          <a:blip xmlns:r="http://schemas.openxmlformats.org/officeDocument/2006/relationships" r:embed="rId1"/>
          <a:stretch>
            <a:fillRect/>
          </a:stretch>
        </a:blipFill>
      </dgm:spPr>
      <dgm:t>
        <a:bodyPr/>
        <a:lstStyle/>
        <a:p>
          <a:endParaRPr lang="es-ES"/>
        </a:p>
      </dgm:t>
    </dgm:pt>
    <dgm:pt modelId="{071448FA-B904-41EE-B3D0-5FD057BDA906}" type="pres">
      <dgm:prSet presAssocID="{87C0A817-0B52-4FEC-8DC8-94D032CA3399}" presName="text_5" presStyleLbl="node1" presStyleIdx="4" presStyleCnt="5" custLinFactNeighborY="2515">
        <dgm:presLayoutVars>
          <dgm:bulletEnabled val="1"/>
        </dgm:presLayoutVars>
      </dgm:prSet>
      <dgm:spPr/>
      <dgm:t>
        <a:bodyPr/>
        <a:lstStyle/>
        <a:p>
          <a:endParaRPr lang="es-ES"/>
        </a:p>
      </dgm:t>
    </dgm:pt>
    <dgm:pt modelId="{5F148914-3473-4E39-92C0-281E6D2953E9}" type="pres">
      <dgm:prSet presAssocID="{87C0A817-0B52-4FEC-8DC8-94D032CA3399}" presName="accent_5" presStyleCnt="0"/>
      <dgm:spPr/>
      <dgm:t>
        <a:bodyPr/>
        <a:lstStyle/>
        <a:p>
          <a:endParaRPr lang="es-ES"/>
        </a:p>
      </dgm:t>
    </dgm:pt>
    <dgm:pt modelId="{691257A9-10B1-4682-8C09-A6E5E9CA7B3D}" type="pres">
      <dgm:prSet presAssocID="{87C0A817-0B52-4FEC-8DC8-94D032CA3399}" presName="accentRepeatNode" presStyleLbl="solidFgAcc1" presStyleIdx="4" presStyleCnt="5"/>
      <dgm:spPr>
        <a:blipFill rotWithShape="0">
          <a:blip xmlns:r="http://schemas.openxmlformats.org/officeDocument/2006/relationships" r:embed="rId1"/>
          <a:stretch>
            <a:fillRect/>
          </a:stretch>
        </a:blipFill>
      </dgm:spPr>
      <dgm:t>
        <a:bodyPr/>
        <a:lstStyle/>
        <a:p>
          <a:endParaRPr lang="es-ES"/>
        </a:p>
      </dgm:t>
    </dgm:pt>
  </dgm:ptLst>
  <dgm:cxnLst>
    <dgm:cxn modelId="{E25D0241-B8AF-4551-A485-3B73F7CFDB40}" type="presOf" srcId="{87C0A817-0B52-4FEC-8DC8-94D032CA3399}" destId="{071448FA-B904-41EE-B3D0-5FD057BDA906}" srcOrd="0" destOrd="0" presId="urn:microsoft.com/office/officeart/2008/layout/VerticalCurvedList"/>
    <dgm:cxn modelId="{058BA2F6-7E69-42C6-A027-316FA7C54FAC}" type="presOf" srcId="{5FED0AB2-1603-44F3-989F-D8929243E9DC}" destId="{702FF213-EC21-400C-9028-1FF4011F3B24}" srcOrd="0" destOrd="0" presId="urn:microsoft.com/office/officeart/2008/layout/VerticalCurvedList"/>
    <dgm:cxn modelId="{A9C4325C-0C70-46AD-9A29-31F28301B875}" srcId="{5FED0AB2-1603-44F3-989F-D8929243E9DC}" destId="{6B95BFDB-620D-459A-A135-072777E9CAE5}" srcOrd="2" destOrd="0" parTransId="{11AB0E60-FF88-4230-B458-99BBEB94F98C}" sibTransId="{19E3AF58-8D73-4D8B-9DDF-7244662B5F59}"/>
    <dgm:cxn modelId="{68E88EAB-D4CA-4CBC-840C-29412873A39C}" srcId="{5FED0AB2-1603-44F3-989F-D8929243E9DC}" destId="{CE0B1E85-42EB-4CC1-B953-3E588D3DE35A}" srcOrd="0" destOrd="0" parTransId="{2599FDBB-2087-4773-B283-4E03FCE1230B}" sibTransId="{E1FE2A1B-7CE5-4801-8C63-AE15A62C067C}"/>
    <dgm:cxn modelId="{5AD153A3-7FA8-4055-A6F9-F71D99F12905}" type="presOf" srcId="{CE0B1E85-42EB-4CC1-B953-3E588D3DE35A}" destId="{D7B39A94-C5CA-452E-85D4-8A76CD60609F}" srcOrd="0" destOrd="0" presId="urn:microsoft.com/office/officeart/2008/layout/VerticalCurvedList"/>
    <dgm:cxn modelId="{BB29E537-07DA-4C41-BD38-6D8FC54F1006}" srcId="{5FED0AB2-1603-44F3-989F-D8929243E9DC}" destId="{7A7CCE14-2C0B-4ECA-ADB2-C80B483C63B0}" srcOrd="3" destOrd="0" parTransId="{7DF3599A-13C0-45C7-834F-7C056A766CB1}" sibTransId="{CE17654E-FA63-4752-B121-FDC31DA35E28}"/>
    <dgm:cxn modelId="{5E4EE2EB-4D44-4A46-99D9-201F62A04934}" srcId="{5FED0AB2-1603-44F3-989F-D8929243E9DC}" destId="{92F65C84-65A1-4179-B51B-0C42BD4D6D2F}" srcOrd="1" destOrd="0" parTransId="{043F9812-7D0B-480A-9576-64E23951AEE3}" sibTransId="{4517143D-66AA-41AE-AAFE-9A8F2301A2AF}"/>
    <dgm:cxn modelId="{F6CA16CC-A285-4C08-8C70-6ADB7BCE548D}" type="presOf" srcId="{6B95BFDB-620D-459A-A135-072777E9CAE5}" destId="{53C6A50A-681E-45F2-B154-5B05B08405CC}" srcOrd="0" destOrd="0" presId="urn:microsoft.com/office/officeart/2008/layout/VerticalCurvedList"/>
    <dgm:cxn modelId="{D30A1ABF-5AF9-4477-BBE4-FAA0A724F24C}" srcId="{5FED0AB2-1603-44F3-989F-D8929243E9DC}" destId="{87C0A817-0B52-4FEC-8DC8-94D032CA3399}" srcOrd="4" destOrd="0" parTransId="{CA867D81-6E09-4EBA-BAB5-E26375E55067}" sibTransId="{D806E07F-7B77-4062-A679-146A186AB9F9}"/>
    <dgm:cxn modelId="{C47626B3-D8F2-4125-AC0E-05F3052D762B}" type="presOf" srcId="{92F65C84-65A1-4179-B51B-0C42BD4D6D2F}" destId="{465488CF-9A4B-4695-B710-C7D60C870512}" srcOrd="0" destOrd="0" presId="urn:microsoft.com/office/officeart/2008/layout/VerticalCurvedList"/>
    <dgm:cxn modelId="{6B9C60F9-9853-471D-A651-727802C24C96}" type="presOf" srcId="{7A7CCE14-2C0B-4ECA-ADB2-C80B483C63B0}" destId="{1E6081F4-D4E9-45A9-9F62-430229A7AEA5}" srcOrd="0" destOrd="0" presId="urn:microsoft.com/office/officeart/2008/layout/VerticalCurvedList"/>
    <dgm:cxn modelId="{F4014390-C8A4-4F6D-B283-A4A9A3590286}" type="presOf" srcId="{E1FE2A1B-7CE5-4801-8C63-AE15A62C067C}" destId="{20F65C13-ACA7-4516-8198-34A86648CF81}" srcOrd="0" destOrd="0" presId="urn:microsoft.com/office/officeart/2008/layout/VerticalCurvedList"/>
    <dgm:cxn modelId="{068DB307-D8BE-4349-BA5D-0DBA5635DD2A}" type="presParOf" srcId="{702FF213-EC21-400C-9028-1FF4011F3B24}" destId="{541A1CD4-B387-4406-9FDA-51113DE4E1D1}" srcOrd="0" destOrd="0" presId="urn:microsoft.com/office/officeart/2008/layout/VerticalCurvedList"/>
    <dgm:cxn modelId="{B9660201-E348-41BA-98C5-499E917AFAC1}" type="presParOf" srcId="{541A1CD4-B387-4406-9FDA-51113DE4E1D1}" destId="{13CE77FA-2C4B-4E3D-BF35-792BA372FB29}" srcOrd="0" destOrd="0" presId="urn:microsoft.com/office/officeart/2008/layout/VerticalCurvedList"/>
    <dgm:cxn modelId="{372FE505-1F0D-49FA-BA30-22A191D4F1E9}" type="presParOf" srcId="{13CE77FA-2C4B-4E3D-BF35-792BA372FB29}" destId="{456F0915-867B-48FF-AF0E-ED83DEF3A365}" srcOrd="0" destOrd="0" presId="urn:microsoft.com/office/officeart/2008/layout/VerticalCurvedList"/>
    <dgm:cxn modelId="{9BA790E7-EEB6-4EEF-904D-1AE32411011B}" type="presParOf" srcId="{13CE77FA-2C4B-4E3D-BF35-792BA372FB29}" destId="{20F65C13-ACA7-4516-8198-34A86648CF81}" srcOrd="1" destOrd="0" presId="urn:microsoft.com/office/officeart/2008/layout/VerticalCurvedList"/>
    <dgm:cxn modelId="{0DD4B795-2261-49FC-99E9-F82F3A092582}" type="presParOf" srcId="{13CE77FA-2C4B-4E3D-BF35-792BA372FB29}" destId="{7B664614-BE0A-4A8E-AF9B-D3945896BEF0}" srcOrd="2" destOrd="0" presId="urn:microsoft.com/office/officeart/2008/layout/VerticalCurvedList"/>
    <dgm:cxn modelId="{ECC9A2BA-4DEF-49D7-AFD1-9532E9156110}" type="presParOf" srcId="{13CE77FA-2C4B-4E3D-BF35-792BA372FB29}" destId="{BA470B87-247B-480B-B046-5FAD392D05D8}" srcOrd="3" destOrd="0" presId="urn:microsoft.com/office/officeart/2008/layout/VerticalCurvedList"/>
    <dgm:cxn modelId="{E0201959-B007-4E94-A206-9BB657BCFF5C}" type="presParOf" srcId="{541A1CD4-B387-4406-9FDA-51113DE4E1D1}" destId="{D7B39A94-C5CA-452E-85D4-8A76CD60609F}" srcOrd="1" destOrd="0" presId="urn:microsoft.com/office/officeart/2008/layout/VerticalCurvedList"/>
    <dgm:cxn modelId="{D5AF6581-8557-4978-BD8D-D6E821FA5189}" type="presParOf" srcId="{541A1CD4-B387-4406-9FDA-51113DE4E1D1}" destId="{3F57B9E1-94C9-493C-8023-E81D32C58D09}" srcOrd="2" destOrd="0" presId="urn:microsoft.com/office/officeart/2008/layout/VerticalCurvedList"/>
    <dgm:cxn modelId="{260B42F5-AF4D-4991-93FA-C48E4C7AE22D}" type="presParOf" srcId="{3F57B9E1-94C9-493C-8023-E81D32C58D09}" destId="{597F3275-B760-4AA5-BEF7-878DCA40FAFF}" srcOrd="0" destOrd="0" presId="urn:microsoft.com/office/officeart/2008/layout/VerticalCurvedList"/>
    <dgm:cxn modelId="{5CE650D0-42F3-4CF8-825F-69B90CAD5E82}" type="presParOf" srcId="{541A1CD4-B387-4406-9FDA-51113DE4E1D1}" destId="{465488CF-9A4B-4695-B710-C7D60C870512}" srcOrd="3" destOrd="0" presId="urn:microsoft.com/office/officeart/2008/layout/VerticalCurvedList"/>
    <dgm:cxn modelId="{C7B59864-BE5F-4CC1-A3D6-3BEDCB96D2CF}" type="presParOf" srcId="{541A1CD4-B387-4406-9FDA-51113DE4E1D1}" destId="{84786353-DC3A-4531-8362-EF59B271B4D8}" srcOrd="4" destOrd="0" presId="urn:microsoft.com/office/officeart/2008/layout/VerticalCurvedList"/>
    <dgm:cxn modelId="{D9BB9AA8-0DB5-4F55-A61F-53E787C9B9CB}" type="presParOf" srcId="{84786353-DC3A-4531-8362-EF59B271B4D8}" destId="{D69FD483-6B51-4CF3-B7BE-A34F36D38CC0}" srcOrd="0" destOrd="0" presId="urn:microsoft.com/office/officeart/2008/layout/VerticalCurvedList"/>
    <dgm:cxn modelId="{EB2D25C3-0C26-4E6D-853F-21B68E3E6CA1}" type="presParOf" srcId="{541A1CD4-B387-4406-9FDA-51113DE4E1D1}" destId="{53C6A50A-681E-45F2-B154-5B05B08405CC}" srcOrd="5" destOrd="0" presId="urn:microsoft.com/office/officeart/2008/layout/VerticalCurvedList"/>
    <dgm:cxn modelId="{643D0D1D-23ED-44E1-8B9A-F2719FFCC98B}" type="presParOf" srcId="{541A1CD4-B387-4406-9FDA-51113DE4E1D1}" destId="{F3302E9E-82DF-4DA2-B823-A1655F3F08A2}" srcOrd="6" destOrd="0" presId="urn:microsoft.com/office/officeart/2008/layout/VerticalCurvedList"/>
    <dgm:cxn modelId="{04B5E058-868B-493B-B23C-E7AB09B06A60}" type="presParOf" srcId="{F3302E9E-82DF-4DA2-B823-A1655F3F08A2}" destId="{4C854CD8-267C-44E6-AB68-6FD15BB02CE2}" srcOrd="0" destOrd="0" presId="urn:microsoft.com/office/officeart/2008/layout/VerticalCurvedList"/>
    <dgm:cxn modelId="{0FFD278B-03F3-4FF2-83E5-A58B8236EC78}" type="presParOf" srcId="{541A1CD4-B387-4406-9FDA-51113DE4E1D1}" destId="{1E6081F4-D4E9-45A9-9F62-430229A7AEA5}" srcOrd="7" destOrd="0" presId="urn:microsoft.com/office/officeart/2008/layout/VerticalCurvedList"/>
    <dgm:cxn modelId="{72792160-92EF-4C35-992E-0263DA1A38B7}" type="presParOf" srcId="{541A1CD4-B387-4406-9FDA-51113DE4E1D1}" destId="{AAD107DB-96FC-4AAC-B766-FD705DCEC10B}" srcOrd="8" destOrd="0" presId="urn:microsoft.com/office/officeart/2008/layout/VerticalCurvedList"/>
    <dgm:cxn modelId="{33E55461-CB3C-4410-AF89-B83AEFDBCE52}" type="presParOf" srcId="{AAD107DB-96FC-4AAC-B766-FD705DCEC10B}" destId="{93A1EC0A-FFA9-49E1-B99F-971A77931701}" srcOrd="0" destOrd="0" presId="urn:microsoft.com/office/officeart/2008/layout/VerticalCurvedList"/>
    <dgm:cxn modelId="{CADF8B6F-3251-4336-AB35-E119EF29B98B}" type="presParOf" srcId="{541A1CD4-B387-4406-9FDA-51113DE4E1D1}" destId="{071448FA-B904-41EE-B3D0-5FD057BDA906}" srcOrd="9" destOrd="0" presId="urn:microsoft.com/office/officeart/2008/layout/VerticalCurvedList"/>
    <dgm:cxn modelId="{C4A262F2-C745-4ADD-86DA-BE565B4306EC}" type="presParOf" srcId="{541A1CD4-B387-4406-9FDA-51113DE4E1D1}" destId="{5F148914-3473-4E39-92C0-281E6D2953E9}" srcOrd="10" destOrd="0" presId="urn:microsoft.com/office/officeart/2008/layout/VerticalCurvedList"/>
    <dgm:cxn modelId="{D8BBE262-E9B3-40C5-9C3D-5F1C87381992}" type="presParOf" srcId="{5F148914-3473-4E39-92C0-281E6D2953E9}" destId="{691257A9-10B1-4682-8C09-A6E5E9CA7B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65C13-ACA7-4516-8198-34A86648CF81}">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39A94-C5CA-452E-85D4-8A76CD60609F}">
      <dsp:nvSpPr>
        <dsp:cNvPr id="0" name=""/>
        <dsp:cNvSpPr/>
      </dsp:nvSpPr>
      <dsp:spPr>
        <a:xfrm>
          <a:off x="509717" y="338558"/>
          <a:ext cx="8405300" cy="6775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0640" rIns="40640" bIns="40640" numCol="1" spcCol="1270" anchor="ctr" anchorCtr="0">
          <a:noAutofit/>
        </a:bodyPr>
        <a:lstStyle/>
        <a:p>
          <a:pPr lvl="0" algn="l" defTabSz="711200">
            <a:lnSpc>
              <a:spcPct val="90000"/>
            </a:lnSpc>
            <a:spcBef>
              <a:spcPct val="0"/>
            </a:spcBef>
            <a:spcAft>
              <a:spcPct val="35000"/>
            </a:spcAft>
          </a:pPr>
          <a:r>
            <a:rPr lang="es-SV" sz="1600" kern="1200" dirty="0" smtClean="0"/>
            <a:t>Una de las claves vivir en el presente, poniendo mucha atención al momento y trayendo la mente de vuelta cuando se vaya a otros lugares que nos traen ansiedad, miedo, culpa, tristeza, etc. </a:t>
          </a:r>
          <a:endParaRPr lang="es-ES" sz="1600" kern="1200" dirty="0"/>
        </a:p>
      </dsp:txBody>
      <dsp:txXfrm>
        <a:off x="509717" y="338558"/>
        <a:ext cx="8405300" cy="677550"/>
      </dsp:txXfrm>
    </dsp:sp>
    <dsp:sp modelId="{597F3275-B760-4AA5-BEF7-878DCA40FAFF}">
      <dsp:nvSpPr>
        <dsp:cNvPr id="0" name=""/>
        <dsp:cNvSpPr/>
      </dsp:nvSpPr>
      <dsp:spPr>
        <a:xfrm>
          <a:off x="86248" y="253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5488CF-9A4B-4695-B710-C7D60C870512}">
      <dsp:nvSpPr>
        <dsp:cNvPr id="0" name=""/>
        <dsp:cNvSpPr/>
      </dsp:nvSpPr>
      <dsp:spPr>
        <a:xfrm>
          <a:off x="995230" y="1354558"/>
          <a:ext cx="7919787" cy="6775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0640" rIns="40640" bIns="40640" numCol="1" spcCol="1270" anchor="ctr" anchorCtr="0">
          <a:noAutofit/>
        </a:bodyPr>
        <a:lstStyle/>
        <a:p>
          <a:pPr lvl="0" algn="l" defTabSz="711200">
            <a:lnSpc>
              <a:spcPct val="90000"/>
            </a:lnSpc>
            <a:spcBef>
              <a:spcPct val="0"/>
            </a:spcBef>
            <a:spcAft>
              <a:spcPct val="35000"/>
            </a:spcAft>
          </a:pPr>
          <a:r>
            <a:rPr lang="es-ES" sz="1600" kern="1200" dirty="0" smtClean="0"/>
            <a:t>Si te asaltan miedos y ansiedades, date un momento para pensar cuáles son esos eventos tan terribles que estás imaginando, y reflexiona sobre si serían tan horribles realmente o si por el contrario contarías con herramientas para capear las situaciones. </a:t>
          </a:r>
          <a:endParaRPr lang="es-ES" sz="1600" kern="1200" dirty="0"/>
        </a:p>
      </dsp:txBody>
      <dsp:txXfrm>
        <a:off x="995230" y="1354558"/>
        <a:ext cx="7919787" cy="677550"/>
      </dsp:txXfrm>
    </dsp:sp>
    <dsp:sp modelId="{D69FD483-6B51-4CF3-B7BE-A34F36D38CC0}">
      <dsp:nvSpPr>
        <dsp:cNvPr id="0" name=""/>
        <dsp:cNvSpPr/>
      </dsp:nvSpPr>
      <dsp:spPr>
        <a:xfrm>
          <a:off x="571761" y="1269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C6A50A-681E-45F2-B154-5B05B08405CC}">
      <dsp:nvSpPr>
        <dsp:cNvPr id="0" name=""/>
        <dsp:cNvSpPr/>
      </dsp:nvSpPr>
      <dsp:spPr>
        <a:xfrm>
          <a:off x="1144243" y="2370558"/>
          <a:ext cx="7770774" cy="6775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0640" rIns="40640" bIns="40640" numCol="1" spcCol="1270" anchor="ctr" anchorCtr="0">
          <a:noAutofit/>
        </a:bodyPr>
        <a:lstStyle/>
        <a:p>
          <a:pPr lvl="0" algn="l" defTabSz="711200">
            <a:lnSpc>
              <a:spcPct val="90000"/>
            </a:lnSpc>
            <a:spcBef>
              <a:spcPct val="0"/>
            </a:spcBef>
            <a:spcAft>
              <a:spcPct val="35000"/>
            </a:spcAft>
          </a:pPr>
          <a:r>
            <a:rPr lang="es-ES" sz="1600" kern="1200" dirty="0" smtClean="0"/>
            <a:t>Los sentimientos no se desechan, sino que se escuchan, se les pone nombre y se les pregunta qué nos están pidiendo. Evitarlos, no aceptarlos, ir contra ellos y ocultarlos solo nos daña. </a:t>
          </a:r>
          <a:endParaRPr lang="es-ES" sz="1600" kern="1200" dirty="0"/>
        </a:p>
      </dsp:txBody>
      <dsp:txXfrm>
        <a:off x="1144243" y="2370558"/>
        <a:ext cx="7770774" cy="677550"/>
      </dsp:txXfrm>
    </dsp:sp>
    <dsp:sp modelId="{4C854CD8-267C-44E6-AB68-6FD15BB02CE2}">
      <dsp:nvSpPr>
        <dsp:cNvPr id="0" name=""/>
        <dsp:cNvSpPr/>
      </dsp:nvSpPr>
      <dsp:spPr>
        <a:xfrm>
          <a:off x="720774" y="2285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6081F4-D4E9-45A9-9F62-430229A7AEA5}">
      <dsp:nvSpPr>
        <dsp:cNvPr id="0" name=""/>
        <dsp:cNvSpPr/>
      </dsp:nvSpPr>
      <dsp:spPr>
        <a:xfrm>
          <a:off x="995230" y="3386558"/>
          <a:ext cx="7919787" cy="6775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0640" rIns="40640" bIns="40640" numCol="1" spcCol="1270" anchor="ctr" anchorCtr="0">
          <a:noAutofit/>
        </a:bodyPr>
        <a:lstStyle/>
        <a:p>
          <a:pPr lvl="0" algn="l" defTabSz="711200">
            <a:lnSpc>
              <a:spcPct val="90000"/>
            </a:lnSpc>
            <a:spcBef>
              <a:spcPct val="0"/>
            </a:spcBef>
            <a:spcAft>
              <a:spcPct val="35000"/>
            </a:spcAft>
          </a:pPr>
          <a:r>
            <a:rPr lang="es-SV" sz="1600" kern="1200" dirty="0" smtClean="0"/>
            <a:t>Busca llenar tu vida con alternativas positivas y reconfortantes que llenen los vacíos que han ido dejando aquellas cosas que ahora no puedes hacer o no tan cómodamente como antes. </a:t>
          </a:r>
          <a:endParaRPr lang="es-ES" sz="1600" kern="1200" dirty="0"/>
        </a:p>
      </dsp:txBody>
      <dsp:txXfrm>
        <a:off x="995230" y="3386558"/>
        <a:ext cx="7919787" cy="677550"/>
      </dsp:txXfrm>
    </dsp:sp>
    <dsp:sp modelId="{93A1EC0A-FFA9-49E1-B99F-971A77931701}">
      <dsp:nvSpPr>
        <dsp:cNvPr id="0" name=""/>
        <dsp:cNvSpPr/>
      </dsp:nvSpPr>
      <dsp:spPr>
        <a:xfrm>
          <a:off x="571761" y="3301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1448FA-B904-41EE-B3D0-5FD057BDA906}">
      <dsp:nvSpPr>
        <dsp:cNvPr id="0" name=""/>
        <dsp:cNvSpPr/>
      </dsp:nvSpPr>
      <dsp:spPr>
        <a:xfrm>
          <a:off x="509717" y="4419598"/>
          <a:ext cx="8405300" cy="67755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40640" rIns="40640" bIns="40640" numCol="1" spcCol="1270" anchor="ctr" anchorCtr="0">
          <a:noAutofit/>
        </a:bodyPr>
        <a:lstStyle/>
        <a:p>
          <a:pPr lvl="0" algn="l" defTabSz="711200">
            <a:lnSpc>
              <a:spcPct val="90000"/>
            </a:lnSpc>
            <a:spcBef>
              <a:spcPct val="0"/>
            </a:spcBef>
            <a:spcAft>
              <a:spcPct val="35000"/>
            </a:spcAft>
          </a:pPr>
          <a:r>
            <a:rPr lang="es-SV" sz="1600" kern="1200" dirty="0" smtClean="0"/>
            <a:t>Busca el contacto con los demás del modo que sea. Pídeles ayuda, comunícate, escúchales</a:t>
          </a:r>
          <a:endParaRPr lang="es-ES" sz="1600" kern="1200" dirty="0"/>
        </a:p>
      </dsp:txBody>
      <dsp:txXfrm>
        <a:off x="509717" y="4419598"/>
        <a:ext cx="8405300" cy="677550"/>
      </dsp:txXfrm>
    </dsp:sp>
    <dsp:sp modelId="{691257A9-10B1-4682-8C09-A6E5E9CA7B3D}">
      <dsp:nvSpPr>
        <dsp:cNvPr id="0" name=""/>
        <dsp:cNvSpPr/>
      </dsp:nvSpPr>
      <dsp:spPr>
        <a:xfrm>
          <a:off x="86248" y="4317864"/>
          <a:ext cx="846937" cy="846937"/>
        </a:xfrm>
        <a:prstGeom prst="ellipse">
          <a:avLst/>
        </a:prstGeom>
        <a:blipFill rotWithShape="0">
          <a:blip xmlns:r="http://schemas.openxmlformats.org/officeDocument/2006/relationships" r:embed="rId1"/>
          <a:stretch>
            <a:fillRect/>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20830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447861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1887110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217570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43926" y="2709417"/>
            <a:ext cx="3458845" cy="3927475"/>
          </a:xfrm>
          <a:prstGeom prst="rect">
            <a:avLst/>
          </a:prstGeom>
        </p:spPr>
        <p:txBody>
          <a:bodyPr wrap="square" lIns="0" tIns="0" rIns="0" bIns="0">
            <a:spAutoFit/>
          </a:bodyPr>
          <a:lstStyle>
            <a:lvl1pPr>
              <a:defRPr sz="1600" b="0" i="0">
                <a:solidFill>
                  <a:srgbClr val="3A3838"/>
                </a:solidFill>
                <a:latin typeface="Gill Sans MT"/>
                <a:cs typeface="Gill Sans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160213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80404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06515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45728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7080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B4AECE1E-07FA-491B-8AC1-DAC9CFD98EFF}" type="datetimeFigureOut">
              <a:rPr lang="en-US" smtClean="0"/>
              <a:t>2/6/2023</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0768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B4AECE1E-07FA-491B-8AC1-DAC9CFD98EFF}" type="datetimeFigureOut">
              <a:rPr lang="en-US" smtClean="0"/>
              <a:t>2/6/2023</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295003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4AECE1E-07FA-491B-8AC1-DAC9CFD98EFF}" type="datetimeFigureOut">
              <a:rPr lang="en-US" smtClean="0"/>
              <a:t>2/6/2023</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24777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73934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96795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ECE1E-07FA-491B-8AC1-DAC9CFD98EFF}" type="datetimeFigureOut">
              <a:rPr lang="en-US" smtClean="0"/>
              <a:t>2/6/2023</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E527C-0160-4314-BEB6-6DB8266E0D6D}" type="slidenum">
              <a:rPr lang="en-US" smtClean="0"/>
              <a:t>‹Nº›</a:t>
            </a:fld>
            <a:endParaRPr lang="en-US"/>
          </a:p>
        </p:txBody>
      </p:sp>
    </p:spTree>
    <p:extLst>
      <p:ext uri="{BB962C8B-B14F-4D97-AF65-F5344CB8AC3E}">
        <p14:creationId xmlns:p14="http://schemas.microsoft.com/office/powerpoint/2010/main" val="4105678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1999" cy="6857997"/>
            <a:chOff x="0" y="0"/>
            <a:chExt cx="12191999" cy="6857997"/>
          </a:xfrm>
        </p:grpSpPr>
        <p:pic>
          <p:nvPicPr>
            <p:cNvPr id="3" name="object 3"/>
            <p:cNvPicPr/>
            <p:nvPr/>
          </p:nvPicPr>
          <p:blipFill>
            <a:blip r:embed="rId2" cstate="print"/>
            <a:stretch>
              <a:fillRect/>
            </a:stretch>
          </p:blipFill>
          <p:spPr>
            <a:xfrm>
              <a:off x="0" y="0"/>
              <a:ext cx="12191999" cy="6857996"/>
            </a:xfrm>
            <a:prstGeom prst="rect">
              <a:avLst/>
            </a:prstGeom>
          </p:spPr>
        </p:pic>
        <p:sp>
          <p:nvSpPr>
            <p:cNvPr id="4" name="object 4"/>
            <p:cNvSpPr/>
            <p:nvPr/>
          </p:nvSpPr>
          <p:spPr>
            <a:xfrm>
              <a:off x="3052571" y="5904738"/>
              <a:ext cx="4754880" cy="654685"/>
            </a:xfrm>
            <a:custGeom>
              <a:avLst/>
              <a:gdLst/>
              <a:ahLst/>
              <a:cxnLst/>
              <a:rect l="l" t="t" r="r" b="b"/>
              <a:pathLst>
                <a:path w="4754880" h="654684">
                  <a:moveTo>
                    <a:pt x="4754880" y="0"/>
                  </a:moveTo>
                  <a:lnTo>
                    <a:pt x="0" y="0"/>
                  </a:lnTo>
                  <a:lnTo>
                    <a:pt x="0" y="654558"/>
                  </a:lnTo>
                  <a:lnTo>
                    <a:pt x="4754880" y="654558"/>
                  </a:lnTo>
                  <a:lnTo>
                    <a:pt x="4754880" y="0"/>
                  </a:lnTo>
                  <a:close/>
                </a:path>
              </a:pathLst>
            </a:custGeom>
            <a:solidFill>
              <a:srgbClr val="99D6CC"/>
            </a:solidFill>
          </p:spPr>
          <p:txBody>
            <a:bodyPr wrap="square" lIns="0" tIns="0" rIns="0" bIns="0" rtlCol="0"/>
            <a:lstStyle/>
            <a:p>
              <a:endParaRPr/>
            </a:p>
          </p:txBody>
        </p:sp>
        <p:pic>
          <p:nvPicPr>
            <p:cNvPr id="5" name="object 5"/>
            <p:cNvPicPr/>
            <p:nvPr/>
          </p:nvPicPr>
          <p:blipFill>
            <a:blip r:embed="rId3" cstate="print"/>
            <a:stretch>
              <a:fillRect/>
            </a:stretch>
          </p:blipFill>
          <p:spPr>
            <a:xfrm>
              <a:off x="8778240" y="5190744"/>
              <a:ext cx="2841498" cy="713994"/>
            </a:xfrm>
            <a:prstGeom prst="rect">
              <a:avLst/>
            </a:prstGeom>
          </p:spPr>
        </p:pic>
        <p:pic>
          <p:nvPicPr>
            <p:cNvPr id="7" name="object 7"/>
            <p:cNvPicPr/>
            <p:nvPr/>
          </p:nvPicPr>
          <p:blipFill>
            <a:blip r:embed="rId4" cstate="print"/>
            <a:stretch>
              <a:fillRect/>
            </a:stretch>
          </p:blipFill>
          <p:spPr>
            <a:xfrm>
              <a:off x="9350502" y="5236464"/>
              <a:ext cx="2531363" cy="500634"/>
            </a:xfrm>
            <a:prstGeom prst="rect">
              <a:avLst/>
            </a:prstGeom>
          </p:spPr>
        </p:pic>
        <p:pic>
          <p:nvPicPr>
            <p:cNvPr id="8" name="object 8"/>
            <p:cNvPicPr/>
            <p:nvPr/>
          </p:nvPicPr>
          <p:blipFill>
            <a:blip r:embed="rId5" cstate="print"/>
            <a:stretch>
              <a:fillRect/>
            </a:stretch>
          </p:blipFill>
          <p:spPr>
            <a:xfrm>
              <a:off x="3699510" y="5597678"/>
              <a:ext cx="4648962" cy="1260319"/>
            </a:xfrm>
            <a:prstGeom prst="rect">
              <a:avLst/>
            </a:prstGeom>
          </p:spPr>
        </p:pic>
        <p:sp>
          <p:nvSpPr>
            <p:cNvPr id="9" name="object 9"/>
            <p:cNvSpPr/>
            <p:nvPr/>
          </p:nvSpPr>
          <p:spPr>
            <a:xfrm>
              <a:off x="2841498" y="5190744"/>
              <a:ext cx="5900420" cy="750570"/>
            </a:xfrm>
            <a:custGeom>
              <a:avLst/>
              <a:gdLst/>
              <a:ahLst/>
              <a:cxnLst/>
              <a:rect l="l" t="t" r="r" b="b"/>
              <a:pathLst>
                <a:path w="5900420" h="750570">
                  <a:moveTo>
                    <a:pt x="5775071" y="0"/>
                  </a:moveTo>
                  <a:lnTo>
                    <a:pt x="125094" y="0"/>
                  </a:lnTo>
                  <a:lnTo>
                    <a:pt x="76402" y="9830"/>
                  </a:lnTo>
                  <a:lnTo>
                    <a:pt x="36639" y="36639"/>
                  </a:lnTo>
                  <a:lnTo>
                    <a:pt x="9830" y="76402"/>
                  </a:lnTo>
                  <a:lnTo>
                    <a:pt x="0" y="125094"/>
                  </a:lnTo>
                  <a:lnTo>
                    <a:pt x="0" y="625474"/>
                  </a:lnTo>
                  <a:lnTo>
                    <a:pt x="9830" y="674167"/>
                  </a:lnTo>
                  <a:lnTo>
                    <a:pt x="36639" y="713930"/>
                  </a:lnTo>
                  <a:lnTo>
                    <a:pt x="76402" y="740739"/>
                  </a:lnTo>
                  <a:lnTo>
                    <a:pt x="125094" y="750569"/>
                  </a:lnTo>
                  <a:lnTo>
                    <a:pt x="5775071" y="750569"/>
                  </a:lnTo>
                  <a:lnTo>
                    <a:pt x="5823763" y="740739"/>
                  </a:lnTo>
                  <a:lnTo>
                    <a:pt x="5863526" y="713930"/>
                  </a:lnTo>
                  <a:lnTo>
                    <a:pt x="5890335" y="674167"/>
                  </a:lnTo>
                  <a:lnTo>
                    <a:pt x="5900166" y="625474"/>
                  </a:lnTo>
                  <a:lnTo>
                    <a:pt x="5900166" y="125094"/>
                  </a:lnTo>
                  <a:lnTo>
                    <a:pt x="5890335" y="76402"/>
                  </a:lnTo>
                  <a:lnTo>
                    <a:pt x="5863526" y="36639"/>
                  </a:lnTo>
                  <a:lnTo>
                    <a:pt x="5823763" y="9830"/>
                  </a:lnTo>
                  <a:lnTo>
                    <a:pt x="5775071" y="0"/>
                  </a:lnTo>
                  <a:close/>
                </a:path>
              </a:pathLst>
            </a:custGeom>
            <a:solidFill>
              <a:srgbClr val="1AD1BB"/>
            </a:solidFill>
          </p:spPr>
          <p:txBody>
            <a:bodyPr wrap="square" lIns="0" tIns="0" rIns="0" bIns="0" rtlCol="0"/>
            <a:lstStyle/>
            <a:p>
              <a:endParaRPr/>
            </a:p>
          </p:txBody>
        </p:sp>
        <p:pic>
          <p:nvPicPr>
            <p:cNvPr id="10" name="object 10"/>
            <p:cNvPicPr/>
            <p:nvPr/>
          </p:nvPicPr>
          <p:blipFill>
            <a:blip r:embed="rId6" cstate="print"/>
            <a:stretch>
              <a:fillRect/>
            </a:stretch>
          </p:blipFill>
          <p:spPr>
            <a:xfrm>
              <a:off x="2596895" y="4980444"/>
              <a:ext cx="6413754" cy="1376934"/>
            </a:xfrm>
            <a:prstGeom prst="rect">
              <a:avLst/>
            </a:prstGeom>
          </p:spPr>
        </p:pic>
      </p:grpSp>
      <p:sp>
        <p:nvSpPr>
          <p:cNvPr id="11" name="object 11"/>
          <p:cNvSpPr txBox="1"/>
          <p:nvPr/>
        </p:nvSpPr>
        <p:spPr>
          <a:xfrm>
            <a:off x="2974594" y="5087111"/>
            <a:ext cx="5612130" cy="1374140"/>
          </a:xfrm>
          <a:prstGeom prst="rect">
            <a:avLst/>
          </a:prstGeom>
        </p:spPr>
        <p:txBody>
          <a:bodyPr vert="horz" wrap="square" lIns="0" tIns="128270" rIns="0" bIns="0" rtlCol="0">
            <a:spAutoFit/>
          </a:bodyPr>
          <a:lstStyle/>
          <a:p>
            <a:pPr marL="1115060" marR="5080" indent="-1102995">
              <a:lnSpc>
                <a:spcPts val="4860"/>
              </a:lnSpc>
              <a:spcBef>
                <a:spcPts val="1010"/>
              </a:spcBef>
            </a:pPr>
            <a:r>
              <a:rPr sz="4800" i="1" spc="-254" dirty="0">
                <a:solidFill>
                  <a:srgbClr val="FFFFFF"/>
                </a:solidFill>
                <a:latin typeface="Arial Narrow"/>
                <a:cs typeface="Arial Narrow"/>
              </a:rPr>
              <a:t>8.</a:t>
            </a:r>
            <a:r>
              <a:rPr sz="4800" i="1" spc="-135" dirty="0">
                <a:solidFill>
                  <a:srgbClr val="FFFFFF"/>
                </a:solidFill>
                <a:latin typeface="Arial Narrow"/>
                <a:cs typeface="Arial Narrow"/>
              </a:rPr>
              <a:t> </a:t>
            </a:r>
            <a:r>
              <a:rPr sz="4800" i="1" spc="-415" dirty="0">
                <a:solidFill>
                  <a:srgbClr val="FFFFFF"/>
                </a:solidFill>
                <a:latin typeface="Arial Narrow"/>
                <a:cs typeface="Arial Narrow"/>
              </a:rPr>
              <a:t>Resilencia,</a:t>
            </a:r>
            <a:r>
              <a:rPr sz="4800" i="1" spc="-130" dirty="0">
                <a:solidFill>
                  <a:srgbClr val="FFFFFF"/>
                </a:solidFill>
                <a:latin typeface="Arial Narrow"/>
                <a:cs typeface="Arial Narrow"/>
              </a:rPr>
              <a:t> </a:t>
            </a:r>
            <a:r>
              <a:rPr sz="4800" i="1" spc="-390" dirty="0">
                <a:solidFill>
                  <a:srgbClr val="FFFFFF"/>
                </a:solidFill>
                <a:latin typeface="Arial Narrow"/>
                <a:cs typeface="Arial Narrow"/>
              </a:rPr>
              <a:t>Manejo</a:t>
            </a:r>
            <a:r>
              <a:rPr sz="4800" i="1" spc="-120" dirty="0">
                <a:solidFill>
                  <a:srgbClr val="FFFFFF"/>
                </a:solidFill>
                <a:latin typeface="Arial Narrow"/>
                <a:cs typeface="Arial Narrow"/>
              </a:rPr>
              <a:t> </a:t>
            </a:r>
            <a:r>
              <a:rPr sz="4800" i="1" spc="-390" dirty="0">
                <a:solidFill>
                  <a:srgbClr val="FFFFFF"/>
                </a:solidFill>
                <a:latin typeface="Arial Narrow"/>
                <a:cs typeface="Arial Narrow"/>
              </a:rPr>
              <a:t>del</a:t>
            </a:r>
            <a:r>
              <a:rPr sz="4800" i="1" spc="-130" dirty="0">
                <a:solidFill>
                  <a:srgbClr val="FFFFFF"/>
                </a:solidFill>
                <a:latin typeface="Arial Narrow"/>
                <a:cs typeface="Arial Narrow"/>
              </a:rPr>
              <a:t> </a:t>
            </a:r>
            <a:r>
              <a:rPr sz="4800" i="1" spc="-605" dirty="0">
                <a:solidFill>
                  <a:srgbClr val="FFFFFF"/>
                </a:solidFill>
                <a:latin typeface="Arial Narrow"/>
                <a:cs typeface="Arial Narrow"/>
              </a:rPr>
              <a:t>Estrés </a:t>
            </a:r>
            <a:r>
              <a:rPr sz="4800" i="1" spc="-300" dirty="0">
                <a:solidFill>
                  <a:srgbClr val="FFFFFF"/>
                </a:solidFill>
                <a:latin typeface="Arial Narrow"/>
                <a:cs typeface="Arial Narrow"/>
              </a:rPr>
              <a:t>y</a:t>
            </a:r>
            <a:r>
              <a:rPr sz="4800" i="1" spc="-130" dirty="0">
                <a:solidFill>
                  <a:srgbClr val="FFFFFF"/>
                </a:solidFill>
                <a:latin typeface="Arial Narrow"/>
                <a:cs typeface="Arial Narrow"/>
              </a:rPr>
              <a:t> </a:t>
            </a:r>
            <a:r>
              <a:rPr sz="4800" i="1" spc="-355" dirty="0">
                <a:solidFill>
                  <a:srgbClr val="FFFFFF"/>
                </a:solidFill>
                <a:latin typeface="Arial Narrow"/>
                <a:cs typeface="Arial Narrow"/>
              </a:rPr>
              <a:t>orientación</a:t>
            </a:r>
            <a:r>
              <a:rPr sz="4800" i="1" spc="-130" dirty="0">
                <a:solidFill>
                  <a:srgbClr val="FFFFFF"/>
                </a:solidFill>
                <a:latin typeface="Arial Narrow"/>
                <a:cs typeface="Arial Narrow"/>
              </a:rPr>
              <a:t> </a:t>
            </a:r>
            <a:r>
              <a:rPr sz="4800" i="1" spc="-204" dirty="0">
                <a:solidFill>
                  <a:srgbClr val="FFFFFF"/>
                </a:solidFill>
                <a:latin typeface="Arial Narrow"/>
                <a:cs typeface="Arial Narrow"/>
              </a:rPr>
              <a:t>al</a:t>
            </a:r>
            <a:r>
              <a:rPr sz="4800" i="1" spc="-120" dirty="0">
                <a:solidFill>
                  <a:srgbClr val="FFFFFF"/>
                </a:solidFill>
                <a:latin typeface="Arial Narrow"/>
                <a:cs typeface="Arial Narrow"/>
              </a:rPr>
              <a:t> </a:t>
            </a:r>
            <a:r>
              <a:rPr sz="4800" i="1" spc="-310" dirty="0">
                <a:solidFill>
                  <a:srgbClr val="FFFFFF"/>
                </a:solidFill>
                <a:latin typeface="Arial Narrow"/>
                <a:cs typeface="Arial Narrow"/>
              </a:rPr>
              <a:t>logro</a:t>
            </a:r>
            <a:endParaRPr sz="4800">
              <a:latin typeface="Arial Narrow"/>
              <a:cs typeface="Arial Narrow"/>
            </a:endParaRPr>
          </a:p>
        </p:txBody>
      </p:sp>
    </p:spTree>
    <p:extLst>
      <p:ext uri="{BB962C8B-B14F-4D97-AF65-F5344CB8AC3E}">
        <p14:creationId xmlns:p14="http://schemas.microsoft.com/office/powerpoint/2010/main" val="27661853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5 estrategias para manejar el estrés laboral en tu empre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 y="2553804"/>
            <a:ext cx="7919720" cy="430419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0" y="0"/>
            <a:ext cx="12192000" cy="255380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smtClean="0">
                <a:latin typeface="Kristen ITC" panose="03050502040202030202" pitchFamily="66" charset="0"/>
              </a:rPr>
              <a:t>¿Cómo lidiar con el estrés?</a:t>
            </a:r>
            <a:endParaRPr lang="en-US" sz="4400" dirty="0">
              <a:latin typeface="Kristen ITC" panose="03050502040202030202" pitchFamily="66" charset="0"/>
            </a:endParaRPr>
          </a:p>
        </p:txBody>
      </p:sp>
      <p:pic>
        <p:nvPicPr>
          <p:cNvPr id="4" name="object 9"/>
          <p:cNvPicPr/>
          <p:nvPr/>
        </p:nvPicPr>
        <p:blipFill>
          <a:blip r:embed="rId3" cstate="print"/>
          <a:stretch>
            <a:fillRect/>
          </a:stretch>
        </p:blipFill>
        <p:spPr>
          <a:xfrm>
            <a:off x="9525000" y="0"/>
            <a:ext cx="2531364" cy="501396"/>
          </a:xfrm>
          <a:prstGeom prst="rect">
            <a:avLst/>
          </a:prstGeom>
        </p:spPr>
      </p:pic>
      <p:sp>
        <p:nvSpPr>
          <p:cNvPr id="5" name="Rectángulo 4"/>
          <p:cNvSpPr/>
          <p:nvPr/>
        </p:nvSpPr>
        <p:spPr>
          <a:xfrm>
            <a:off x="7924800" y="2553804"/>
            <a:ext cx="4267200" cy="4247317"/>
          </a:xfrm>
          <a:prstGeom prst="rect">
            <a:avLst/>
          </a:prstGeom>
        </p:spPr>
        <p:txBody>
          <a:bodyPr wrap="square">
            <a:spAutoFit/>
          </a:bodyPr>
          <a:lstStyle/>
          <a:p>
            <a:r>
              <a:rPr lang="es-ES" dirty="0" smtClean="0">
                <a:solidFill>
                  <a:schemeClr val="accent1">
                    <a:lumMod val="50000"/>
                  </a:schemeClr>
                </a:solidFill>
              </a:rPr>
              <a:t>1)   Parar</a:t>
            </a:r>
          </a:p>
          <a:p>
            <a:r>
              <a:rPr lang="es-ES" dirty="0" smtClean="0">
                <a:solidFill>
                  <a:schemeClr val="accent1">
                    <a:lumMod val="50000"/>
                  </a:schemeClr>
                </a:solidFill>
              </a:rPr>
              <a:t>Técnica que consiste en hacer pausas breves y frecuentes a lo largo del día, en especial en momentos difíciles</a:t>
            </a:r>
          </a:p>
          <a:p>
            <a:pPr lvl="0"/>
            <a:r>
              <a:rPr lang="es-ES" sz="1800" dirty="0" smtClean="0">
                <a:solidFill>
                  <a:schemeClr val="accent1">
                    <a:lumMod val="50000"/>
                  </a:schemeClr>
                </a:solidFill>
              </a:rPr>
              <a:t>2)       Escucha </a:t>
            </a:r>
            <a:r>
              <a:rPr lang="es-ES" sz="1800" dirty="0">
                <a:solidFill>
                  <a:schemeClr val="accent1">
                    <a:lumMod val="50000"/>
                  </a:schemeClr>
                </a:solidFill>
              </a:rPr>
              <a:t>y habla atenta</a:t>
            </a:r>
            <a:endParaRPr lang="en-US" sz="1800" dirty="0">
              <a:solidFill>
                <a:schemeClr val="accent1">
                  <a:lumMod val="50000"/>
                </a:schemeClr>
              </a:solidFill>
            </a:endParaRPr>
          </a:p>
          <a:p>
            <a:r>
              <a:rPr lang="es-SV" sz="1800" dirty="0">
                <a:solidFill>
                  <a:schemeClr val="accent1">
                    <a:lumMod val="50000"/>
                  </a:schemeClr>
                </a:solidFill>
              </a:rPr>
              <a:t>La técnica del escucha y habla atenta nos permite darnos cuenta de cómo hablamos y cómo escuchamos </a:t>
            </a:r>
            <a:r>
              <a:rPr lang="es-SV" sz="1800" dirty="0" smtClean="0">
                <a:solidFill>
                  <a:schemeClr val="accent1">
                    <a:lumMod val="50000"/>
                  </a:schemeClr>
                </a:solidFill>
              </a:rPr>
              <a:t>habitualmente</a:t>
            </a:r>
          </a:p>
          <a:p>
            <a:pPr lvl="0"/>
            <a:r>
              <a:rPr lang="es-SV" dirty="0" smtClean="0">
                <a:solidFill>
                  <a:schemeClr val="accent1">
                    <a:lumMod val="50000"/>
                  </a:schemeClr>
                </a:solidFill>
              </a:rPr>
              <a:t>3) </a:t>
            </a:r>
            <a:r>
              <a:rPr lang="es-ES" sz="1800" dirty="0">
                <a:solidFill>
                  <a:schemeClr val="accent1">
                    <a:lumMod val="50000"/>
                  </a:schemeClr>
                </a:solidFill>
              </a:rPr>
              <a:t>Atender el respirar</a:t>
            </a:r>
            <a:endParaRPr lang="en-US" sz="1800" dirty="0">
              <a:solidFill>
                <a:schemeClr val="accent1">
                  <a:lumMod val="50000"/>
                </a:schemeClr>
              </a:solidFill>
            </a:endParaRPr>
          </a:p>
          <a:p>
            <a:r>
              <a:rPr lang="es-SV" sz="1800" dirty="0">
                <a:solidFill>
                  <a:schemeClr val="accent1">
                    <a:lumMod val="50000"/>
                  </a:schemeClr>
                </a:solidFill>
              </a:rPr>
              <a:t>Esta técnica nos ayuda a mantenernos enfocados en lo que sucede en el momento y no perderse tanto en las emociones como en los pensamientos que experimentamos. </a:t>
            </a:r>
            <a:endParaRPr lang="es-ES" dirty="0">
              <a:solidFill>
                <a:schemeClr val="accent1">
                  <a:lumMod val="50000"/>
                </a:schemeClr>
              </a:solidFill>
            </a:endParaRPr>
          </a:p>
        </p:txBody>
      </p:sp>
    </p:spTree>
    <p:extLst>
      <p:ext uri="{BB962C8B-B14F-4D97-AF65-F5344CB8AC3E}">
        <p14:creationId xmlns:p14="http://schemas.microsoft.com/office/powerpoint/2010/main" val="1685798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492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6"/>
          </a:xfrm>
          <a:prstGeom prst="rect">
            <a:avLst/>
          </a:prstGeom>
        </p:spPr>
      </p:pic>
      <p:sp>
        <p:nvSpPr>
          <p:cNvPr id="3" name="object 3"/>
          <p:cNvSpPr txBox="1"/>
          <p:nvPr/>
        </p:nvSpPr>
        <p:spPr>
          <a:xfrm>
            <a:off x="-15875" y="1031493"/>
            <a:ext cx="3335020" cy="269875"/>
          </a:xfrm>
          <a:prstGeom prst="rect">
            <a:avLst/>
          </a:prstGeom>
        </p:spPr>
        <p:txBody>
          <a:bodyPr vert="horz" wrap="square" lIns="0" tIns="12700" rIns="0" bIns="0" rtlCol="0">
            <a:spAutoFit/>
          </a:bodyPr>
          <a:lstStyle/>
          <a:p>
            <a:pPr marL="12700">
              <a:lnSpc>
                <a:spcPct val="100000"/>
              </a:lnSpc>
              <a:spcBef>
                <a:spcPts val="100"/>
              </a:spcBef>
              <a:tabLst>
                <a:tab pos="855980" algn="l"/>
              </a:tabLst>
            </a:pPr>
            <a:r>
              <a:rPr sz="1600" u="heavy" dirty="0">
                <a:solidFill>
                  <a:srgbClr val="001F5F"/>
                </a:solidFill>
                <a:uFill>
                  <a:solidFill>
                    <a:srgbClr val="221F25"/>
                  </a:solidFill>
                </a:uFill>
                <a:latin typeface="Gill Sans MT"/>
                <a:cs typeface="Gill Sans MT"/>
              </a:rPr>
              <a:t>	</a:t>
            </a:r>
            <a:r>
              <a:rPr sz="1600" u="heavy" spc="-30" dirty="0">
                <a:solidFill>
                  <a:srgbClr val="001F5F"/>
                </a:solidFill>
                <a:uFill>
                  <a:solidFill>
                    <a:srgbClr val="221F25"/>
                  </a:solidFill>
                </a:uFill>
                <a:latin typeface="Gill Sans MT"/>
                <a:cs typeface="Gill Sans MT"/>
              </a:rPr>
              <a:t>8.4</a:t>
            </a:r>
            <a:r>
              <a:rPr sz="1600" u="heavy" spc="-145" dirty="0">
                <a:solidFill>
                  <a:srgbClr val="001F5F"/>
                </a:solidFill>
                <a:uFill>
                  <a:solidFill>
                    <a:srgbClr val="221F25"/>
                  </a:solidFill>
                </a:uFill>
                <a:latin typeface="Gill Sans MT"/>
                <a:cs typeface="Gill Sans MT"/>
              </a:rPr>
              <a:t> </a:t>
            </a:r>
            <a:r>
              <a:rPr sz="1600" u="heavy" spc="-155" dirty="0">
                <a:solidFill>
                  <a:srgbClr val="001F5F"/>
                </a:solidFill>
                <a:uFill>
                  <a:solidFill>
                    <a:srgbClr val="221F25"/>
                  </a:solidFill>
                </a:uFill>
                <a:latin typeface="Gill Sans MT"/>
                <a:cs typeface="Gill Sans MT"/>
              </a:rPr>
              <a:t>TOLERANCIA</a:t>
            </a:r>
            <a:r>
              <a:rPr sz="1600" u="heavy" spc="-150" dirty="0">
                <a:solidFill>
                  <a:srgbClr val="001F5F"/>
                </a:solidFill>
                <a:uFill>
                  <a:solidFill>
                    <a:srgbClr val="221F25"/>
                  </a:solidFill>
                </a:uFill>
                <a:latin typeface="Gill Sans MT"/>
                <a:cs typeface="Gill Sans MT"/>
              </a:rPr>
              <a:t> </a:t>
            </a:r>
            <a:r>
              <a:rPr sz="1600" u="heavy" spc="-135" dirty="0">
                <a:solidFill>
                  <a:srgbClr val="001F5F"/>
                </a:solidFill>
                <a:uFill>
                  <a:solidFill>
                    <a:srgbClr val="221F25"/>
                  </a:solidFill>
                </a:uFill>
                <a:latin typeface="Gill Sans MT"/>
                <a:cs typeface="Gill Sans MT"/>
              </a:rPr>
              <a:t>Y</a:t>
            </a:r>
            <a:r>
              <a:rPr sz="1600" u="heavy" spc="-140" dirty="0">
                <a:solidFill>
                  <a:srgbClr val="001F5F"/>
                </a:solidFill>
                <a:uFill>
                  <a:solidFill>
                    <a:srgbClr val="221F25"/>
                  </a:solidFill>
                </a:uFill>
                <a:latin typeface="Gill Sans MT"/>
                <a:cs typeface="Gill Sans MT"/>
              </a:rPr>
              <a:t> </a:t>
            </a:r>
            <a:r>
              <a:rPr sz="1600" u="heavy" spc="-20" dirty="0">
                <a:solidFill>
                  <a:srgbClr val="001F5F"/>
                </a:solidFill>
                <a:uFill>
                  <a:solidFill>
                    <a:srgbClr val="221F25"/>
                  </a:solidFill>
                </a:uFill>
                <a:latin typeface="Gill Sans MT"/>
                <a:cs typeface="Gill Sans MT"/>
              </a:rPr>
              <a:t>APERTURA</a:t>
            </a:r>
            <a:r>
              <a:rPr sz="1600" u="heavy" spc="200" dirty="0">
                <a:solidFill>
                  <a:srgbClr val="001F5F"/>
                </a:solidFill>
                <a:uFill>
                  <a:solidFill>
                    <a:srgbClr val="221F25"/>
                  </a:solidFill>
                </a:uFill>
                <a:latin typeface="Gill Sans MT"/>
                <a:cs typeface="Gill Sans MT"/>
              </a:rPr>
              <a:t> </a:t>
            </a:r>
            <a:endParaRPr sz="1600">
              <a:latin typeface="Gill Sans MT"/>
              <a:cs typeface="Gill Sans MT"/>
            </a:endParaRPr>
          </a:p>
        </p:txBody>
      </p:sp>
      <p:sp>
        <p:nvSpPr>
          <p:cNvPr id="4" name="object 4"/>
          <p:cNvSpPr txBox="1">
            <a:spLocks noGrp="1"/>
          </p:cNvSpPr>
          <p:nvPr>
            <p:ph type="title"/>
          </p:nvPr>
        </p:nvSpPr>
        <p:spPr>
          <a:xfrm>
            <a:off x="1012189" y="1134364"/>
            <a:ext cx="2305050" cy="939800"/>
          </a:xfrm>
          <a:prstGeom prst="rect">
            <a:avLst/>
          </a:prstGeom>
        </p:spPr>
        <p:txBody>
          <a:bodyPr vert="horz" wrap="square" lIns="0" tIns="12700" rIns="0" bIns="0" rtlCol="0">
            <a:spAutoFit/>
          </a:bodyPr>
          <a:lstStyle/>
          <a:p>
            <a:pPr marL="12700">
              <a:lnSpc>
                <a:spcPct val="100000"/>
              </a:lnSpc>
              <a:spcBef>
                <a:spcPts val="100"/>
              </a:spcBef>
            </a:pPr>
            <a:r>
              <a:rPr i="1" spc="-254" dirty="0">
                <a:solidFill>
                  <a:srgbClr val="001F5F"/>
                </a:solidFill>
                <a:latin typeface="Arial Narrow"/>
                <a:cs typeface="Arial Narrow"/>
              </a:rPr>
              <a:t>al</a:t>
            </a:r>
            <a:r>
              <a:rPr i="1" spc="-165" dirty="0">
                <a:solidFill>
                  <a:srgbClr val="001F5F"/>
                </a:solidFill>
                <a:latin typeface="Arial Narrow"/>
                <a:cs typeface="Arial Narrow"/>
              </a:rPr>
              <a:t> </a:t>
            </a:r>
            <a:r>
              <a:rPr i="1" spc="-605" dirty="0">
                <a:solidFill>
                  <a:srgbClr val="001F5F"/>
                </a:solidFill>
                <a:latin typeface="Arial Narrow"/>
                <a:cs typeface="Arial Narrow"/>
              </a:rPr>
              <a:t>Cambio</a:t>
            </a:r>
          </a:p>
        </p:txBody>
      </p:sp>
      <p:sp>
        <p:nvSpPr>
          <p:cNvPr id="5" name="object 5"/>
          <p:cNvSpPr txBox="1"/>
          <p:nvPr/>
        </p:nvSpPr>
        <p:spPr>
          <a:xfrm>
            <a:off x="3041142" y="5651753"/>
            <a:ext cx="6605270" cy="905510"/>
          </a:xfrm>
          <a:prstGeom prst="rect">
            <a:avLst/>
          </a:prstGeom>
        </p:spPr>
        <p:txBody>
          <a:bodyPr vert="horz" wrap="square" lIns="0" tIns="12700" rIns="0" bIns="0" rtlCol="0">
            <a:spAutoFit/>
          </a:bodyPr>
          <a:lstStyle/>
          <a:p>
            <a:pPr marL="12700" marR="5080" algn="just">
              <a:lnSpc>
                <a:spcPct val="106900"/>
              </a:lnSpc>
              <a:spcBef>
                <a:spcPts val="100"/>
              </a:spcBef>
            </a:pPr>
            <a:r>
              <a:rPr sz="1800" spc="-10" dirty="0">
                <a:solidFill>
                  <a:srgbClr val="464646"/>
                </a:solidFill>
                <a:latin typeface="Gill Sans MT"/>
                <a:cs typeface="Gill Sans MT"/>
              </a:rPr>
              <a:t>La</a:t>
            </a:r>
            <a:r>
              <a:rPr sz="1800" spc="-75" dirty="0">
                <a:solidFill>
                  <a:srgbClr val="464646"/>
                </a:solidFill>
                <a:latin typeface="Gill Sans MT"/>
                <a:cs typeface="Gill Sans MT"/>
              </a:rPr>
              <a:t> </a:t>
            </a:r>
            <a:r>
              <a:rPr sz="1800" spc="-20" dirty="0">
                <a:solidFill>
                  <a:srgbClr val="464646"/>
                </a:solidFill>
                <a:latin typeface="Gill Sans MT"/>
                <a:cs typeface="Gill Sans MT"/>
              </a:rPr>
              <a:t>apertura</a:t>
            </a:r>
            <a:r>
              <a:rPr sz="1800" spc="-65" dirty="0">
                <a:solidFill>
                  <a:srgbClr val="464646"/>
                </a:solidFill>
                <a:latin typeface="Gill Sans MT"/>
                <a:cs typeface="Gill Sans MT"/>
              </a:rPr>
              <a:t> </a:t>
            </a:r>
            <a:r>
              <a:rPr sz="1800" spc="50" dirty="0">
                <a:solidFill>
                  <a:srgbClr val="464646"/>
                </a:solidFill>
                <a:latin typeface="Gill Sans MT"/>
                <a:cs typeface="Gill Sans MT"/>
              </a:rPr>
              <a:t>al</a:t>
            </a:r>
            <a:r>
              <a:rPr sz="1800" spc="-70" dirty="0">
                <a:solidFill>
                  <a:srgbClr val="464646"/>
                </a:solidFill>
                <a:latin typeface="Gill Sans MT"/>
                <a:cs typeface="Gill Sans MT"/>
              </a:rPr>
              <a:t> </a:t>
            </a:r>
            <a:r>
              <a:rPr sz="1800" spc="-10" dirty="0">
                <a:solidFill>
                  <a:srgbClr val="464646"/>
                </a:solidFill>
                <a:latin typeface="Gill Sans MT"/>
                <a:cs typeface="Gill Sans MT"/>
              </a:rPr>
              <a:t>cambio</a:t>
            </a:r>
            <a:r>
              <a:rPr sz="1800" spc="-75" dirty="0">
                <a:solidFill>
                  <a:srgbClr val="464646"/>
                </a:solidFill>
                <a:latin typeface="Gill Sans MT"/>
                <a:cs typeface="Gill Sans MT"/>
              </a:rPr>
              <a:t> </a:t>
            </a:r>
            <a:r>
              <a:rPr sz="1800" spc="-10" dirty="0">
                <a:solidFill>
                  <a:srgbClr val="464646"/>
                </a:solidFill>
                <a:latin typeface="Gill Sans MT"/>
                <a:cs typeface="Gill Sans MT"/>
              </a:rPr>
              <a:t>es</a:t>
            </a:r>
            <a:r>
              <a:rPr sz="1800" spc="-80" dirty="0">
                <a:solidFill>
                  <a:srgbClr val="464646"/>
                </a:solidFill>
                <a:latin typeface="Gill Sans MT"/>
                <a:cs typeface="Gill Sans MT"/>
              </a:rPr>
              <a:t> </a:t>
            </a:r>
            <a:r>
              <a:rPr sz="1800" spc="50" dirty="0">
                <a:solidFill>
                  <a:srgbClr val="464646"/>
                </a:solidFill>
                <a:latin typeface="Gill Sans MT"/>
                <a:cs typeface="Gill Sans MT"/>
              </a:rPr>
              <a:t>la</a:t>
            </a:r>
            <a:r>
              <a:rPr sz="1800" spc="-70" dirty="0">
                <a:solidFill>
                  <a:srgbClr val="464646"/>
                </a:solidFill>
                <a:latin typeface="Gill Sans MT"/>
                <a:cs typeface="Gill Sans MT"/>
              </a:rPr>
              <a:t> </a:t>
            </a:r>
            <a:r>
              <a:rPr sz="1800" dirty="0">
                <a:solidFill>
                  <a:srgbClr val="464646"/>
                </a:solidFill>
                <a:latin typeface="Gill Sans MT"/>
                <a:cs typeface="Gill Sans MT"/>
              </a:rPr>
              <a:t>capacidad</a:t>
            </a:r>
            <a:r>
              <a:rPr sz="1800" spc="-70" dirty="0">
                <a:solidFill>
                  <a:srgbClr val="464646"/>
                </a:solidFill>
                <a:latin typeface="Gill Sans MT"/>
                <a:cs typeface="Gill Sans MT"/>
              </a:rPr>
              <a:t> </a:t>
            </a:r>
            <a:r>
              <a:rPr sz="1800" dirty="0">
                <a:solidFill>
                  <a:srgbClr val="464646"/>
                </a:solidFill>
                <a:latin typeface="Gill Sans MT"/>
                <a:cs typeface="Gill Sans MT"/>
              </a:rPr>
              <a:t>de</a:t>
            </a:r>
            <a:r>
              <a:rPr sz="1800" spc="-75" dirty="0">
                <a:solidFill>
                  <a:srgbClr val="464646"/>
                </a:solidFill>
                <a:latin typeface="Gill Sans MT"/>
                <a:cs typeface="Gill Sans MT"/>
              </a:rPr>
              <a:t> </a:t>
            </a:r>
            <a:r>
              <a:rPr sz="1800" spc="-20" dirty="0">
                <a:solidFill>
                  <a:srgbClr val="464646"/>
                </a:solidFill>
                <a:latin typeface="Gill Sans MT"/>
                <a:cs typeface="Gill Sans MT"/>
              </a:rPr>
              <a:t>enfrentar</a:t>
            </a:r>
            <a:r>
              <a:rPr sz="1800" spc="-70" dirty="0">
                <a:solidFill>
                  <a:srgbClr val="464646"/>
                </a:solidFill>
                <a:latin typeface="Gill Sans MT"/>
                <a:cs typeface="Gill Sans MT"/>
              </a:rPr>
              <a:t> </a:t>
            </a:r>
            <a:r>
              <a:rPr sz="1800" spc="-60" dirty="0">
                <a:solidFill>
                  <a:srgbClr val="464646"/>
                </a:solidFill>
                <a:latin typeface="Gill Sans MT"/>
                <a:cs typeface="Gill Sans MT"/>
              </a:rPr>
              <a:t>con</a:t>
            </a:r>
            <a:r>
              <a:rPr sz="1800" spc="-65" dirty="0">
                <a:solidFill>
                  <a:srgbClr val="464646"/>
                </a:solidFill>
                <a:latin typeface="Gill Sans MT"/>
                <a:cs typeface="Gill Sans MT"/>
              </a:rPr>
              <a:t> </a:t>
            </a:r>
            <a:r>
              <a:rPr sz="1800" spc="-10" dirty="0">
                <a:solidFill>
                  <a:srgbClr val="464646"/>
                </a:solidFill>
                <a:latin typeface="Gill Sans MT"/>
                <a:cs typeface="Gill Sans MT"/>
              </a:rPr>
              <a:t>mente</a:t>
            </a:r>
            <a:r>
              <a:rPr sz="1800" spc="-65" dirty="0">
                <a:solidFill>
                  <a:srgbClr val="464646"/>
                </a:solidFill>
                <a:latin typeface="Gill Sans MT"/>
                <a:cs typeface="Gill Sans MT"/>
              </a:rPr>
              <a:t> </a:t>
            </a:r>
            <a:r>
              <a:rPr sz="1800" dirty="0">
                <a:solidFill>
                  <a:srgbClr val="464646"/>
                </a:solidFill>
                <a:latin typeface="Gill Sans MT"/>
                <a:cs typeface="Gill Sans MT"/>
              </a:rPr>
              <a:t>abierta</a:t>
            </a:r>
            <a:r>
              <a:rPr sz="1800" spc="-60" dirty="0">
                <a:solidFill>
                  <a:srgbClr val="464646"/>
                </a:solidFill>
                <a:latin typeface="Gill Sans MT"/>
                <a:cs typeface="Gill Sans MT"/>
              </a:rPr>
              <a:t> </a:t>
            </a:r>
            <a:r>
              <a:rPr sz="1800" spc="-25" dirty="0">
                <a:solidFill>
                  <a:srgbClr val="464646"/>
                </a:solidFill>
                <a:latin typeface="Gill Sans MT"/>
                <a:cs typeface="Gill Sans MT"/>
              </a:rPr>
              <a:t>las </a:t>
            </a:r>
            <a:r>
              <a:rPr sz="1800" dirty="0">
                <a:solidFill>
                  <a:srgbClr val="464646"/>
                </a:solidFill>
                <a:latin typeface="Gill Sans MT"/>
                <a:cs typeface="Gill Sans MT"/>
              </a:rPr>
              <a:t>diversas</a:t>
            </a:r>
            <a:r>
              <a:rPr sz="1800" spc="75" dirty="0">
                <a:solidFill>
                  <a:srgbClr val="464646"/>
                </a:solidFill>
                <a:latin typeface="Gill Sans MT"/>
                <a:cs typeface="Gill Sans MT"/>
              </a:rPr>
              <a:t> </a:t>
            </a:r>
            <a:r>
              <a:rPr sz="1800" dirty="0">
                <a:solidFill>
                  <a:srgbClr val="464646"/>
                </a:solidFill>
                <a:latin typeface="Gill Sans MT"/>
                <a:cs typeface="Gill Sans MT"/>
              </a:rPr>
              <a:t>circunstancias,</a:t>
            </a:r>
            <a:r>
              <a:rPr sz="1800" spc="80" dirty="0">
                <a:solidFill>
                  <a:srgbClr val="464646"/>
                </a:solidFill>
                <a:latin typeface="Gill Sans MT"/>
                <a:cs typeface="Gill Sans MT"/>
              </a:rPr>
              <a:t> </a:t>
            </a:r>
            <a:r>
              <a:rPr sz="1800" dirty="0">
                <a:solidFill>
                  <a:srgbClr val="464646"/>
                </a:solidFill>
                <a:latin typeface="Gill Sans MT"/>
                <a:cs typeface="Gill Sans MT"/>
              </a:rPr>
              <a:t>para</a:t>
            </a:r>
            <a:r>
              <a:rPr sz="1800" spc="80" dirty="0">
                <a:solidFill>
                  <a:srgbClr val="464646"/>
                </a:solidFill>
                <a:latin typeface="Gill Sans MT"/>
                <a:cs typeface="Gill Sans MT"/>
              </a:rPr>
              <a:t> </a:t>
            </a:r>
            <a:r>
              <a:rPr sz="1800" dirty="0">
                <a:solidFill>
                  <a:srgbClr val="464646"/>
                </a:solidFill>
                <a:latin typeface="Gill Sans MT"/>
                <a:cs typeface="Gill Sans MT"/>
              </a:rPr>
              <a:t>evaluar</a:t>
            </a:r>
            <a:r>
              <a:rPr sz="1800" spc="80" dirty="0">
                <a:solidFill>
                  <a:srgbClr val="464646"/>
                </a:solidFill>
                <a:latin typeface="Gill Sans MT"/>
                <a:cs typeface="Gill Sans MT"/>
              </a:rPr>
              <a:t> </a:t>
            </a:r>
            <a:r>
              <a:rPr sz="1800" dirty="0">
                <a:solidFill>
                  <a:srgbClr val="464646"/>
                </a:solidFill>
                <a:latin typeface="Gill Sans MT"/>
                <a:cs typeface="Gill Sans MT"/>
              </a:rPr>
              <a:t>si</a:t>
            </a:r>
            <a:r>
              <a:rPr sz="1800" spc="85" dirty="0">
                <a:solidFill>
                  <a:srgbClr val="464646"/>
                </a:solidFill>
                <a:latin typeface="Gill Sans MT"/>
                <a:cs typeface="Gill Sans MT"/>
              </a:rPr>
              <a:t> </a:t>
            </a:r>
            <a:r>
              <a:rPr sz="1800" dirty="0">
                <a:solidFill>
                  <a:srgbClr val="464646"/>
                </a:solidFill>
                <a:latin typeface="Gill Sans MT"/>
                <a:cs typeface="Gill Sans MT"/>
              </a:rPr>
              <a:t>se</a:t>
            </a:r>
            <a:r>
              <a:rPr sz="1800" spc="80" dirty="0">
                <a:solidFill>
                  <a:srgbClr val="464646"/>
                </a:solidFill>
                <a:latin typeface="Gill Sans MT"/>
                <a:cs typeface="Gill Sans MT"/>
              </a:rPr>
              <a:t> </a:t>
            </a:r>
            <a:r>
              <a:rPr sz="1800" spc="-10" dirty="0">
                <a:solidFill>
                  <a:srgbClr val="464646"/>
                </a:solidFill>
                <a:latin typeface="Gill Sans MT"/>
                <a:cs typeface="Gill Sans MT"/>
              </a:rPr>
              <a:t>requieren</a:t>
            </a:r>
            <a:r>
              <a:rPr sz="1800" spc="80" dirty="0">
                <a:solidFill>
                  <a:srgbClr val="464646"/>
                </a:solidFill>
                <a:latin typeface="Gill Sans MT"/>
                <a:cs typeface="Gill Sans MT"/>
              </a:rPr>
              <a:t> </a:t>
            </a:r>
            <a:r>
              <a:rPr sz="1800" dirty="0">
                <a:solidFill>
                  <a:srgbClr val="464646"/>
                </a:solidFill>
                <a:latin typeface="Gill Sans MT"/>
                <a:cs typeface="Gill Sans MT"/>
              </a:rPr>
              <a:t>nuevas</a:t>
            </a:r>
            <a:r>
              <a:rPr sz="1800" spc="85" dirty="0">
                <a:solidFill>
                  <a:srgbClr val="464646"/>
                </a:solidFill>
                <a:latin typeface="Gill Sans MT"/>
                <a:cs typeface="Gill Sans MT"/>
              </a:rPr>
              <a:t> </a:t>
            </a:r>
            <a:r>
              <a:rPr sz="1800" dirty="0">
                <a:solidFill>
                  <a:srgbClr val="464646"/>
                </a:solidFill>
                <a:latin typeface="Gill Sans MT"/>
                <a:cs typeface="Gill Sans MT"/>
              </a:rPr>
              <a:t>acciones</a:t>
            </a:r>
            <a:r>
              <a:rPr sz="1800" spc="70" dirty="0">
                <a:solidFill>
                  <a:srgbClr val="464646"/>
                </a:solidFill>
                <a:latin typeface="Gill Sans MT"/>
                <a:cs typeface="Gill Sans MT"/>
              </a:rPr>
              <a:t> </a:t>
            </a:r>
            <a:r>
              <a:rPr sz="1800" spc="-50" dirty="0">
                <a:solidFill>
                  <a:srgbClr val="464646"/>
                </a:solidFill>
                <a:latin typeface="Gill Sans MT"/>
                <a:cs typeface="Gill Sans MT"/>
              </a:rPr>
              <a:t>o renovaciones</a:t>
            </a:r>
            <a:r>
              <a:rPr sz="1800" spc="-175" dirty="0">
                <a:solidFill>
                  <a:srgbClr val="464646"/>
                </a:solidFill>
                <a:latin typeface="Gill Sans MT"/>
                <a:cs typeface="Gill Sans MT"/>
              </a:rPr>
              <a:t> </a:t>
            </a:r>
            <a:r>
              <a:rPr sz="1800" spc="-10" dirty="0">
                <a:solidFill>
                  <a:srgbClr val="464646"/>
                </a:solidFill>
                <a:latin typeface="Gill Sans MT"/>
                <a:cs typeface="Gill Sans MT"/>
              </a:rPr>
              <a:t>que</a:t>
            </a:r>
            <a:r>
              <a:rPr sz="1800" spc="-155" dirty="0">
                <a:solidFill>
                  <a:srgbClr val="464646"/>
                </a:solidFill>
                <a:latin typeface="Gill Sans MT"/>
                <a:cs typeface="Gill Sans MT"/>
              </a:rPr>
              <a:t> </a:t>
            </a:r>
            <a:r>
              <a:rPr sz="1800" spc="-10" dirty="0">
                <a:solidFill>
                  <a:srgbClr val="464646"/>
                </a:solidFill>
                <a:latin typeface="Gill Sans MT"/>
                <a:cs typeface="Gill Sans MT"/>
              </a:rPr>
              <a:t>permitan</a:t>
            </a:r>
            <a:r>
              <a:rPr sz="1800" spc="-145" dirty="0">
                <a:solidFill>
                  <a:srgbClr val="464646"/>
                </a:solidFill>
                <a:latin typeface="Gill Sans MT"/>
                <a:cs typeface="Gill Sans MT"/>
              </a:rPr>
              <a:t> </a:t>
            </a:r>
            <a:r>
              <a:rPr sz="1800" dirty="0">
                <a:solidFill>
                  <a:srgbClr val="464646"/>
                </a:solidFill>
                <a:latin typeface="Gill Sans MT"/>
                <a:cs typeface="Gill Sans MT"/>
              </a:rPr>
              <a:t>el</a:t>
            </a:r>
            <a:r>
              <a:rPr sz="1800" spc="-165" dirty="0">
                <a:solidFill>
                  <a:srgbClr val="464646"/>
                </a:solidFill>
                <a:latin typeface="Gill Sans MT"/>
                <a:cs typeface="Gill Sans MT"/>
              </a:rPr>
              <a:t> </a:t>
            </a:r>
            <a:r>
              <a:rPr sz="1800" spc="-10" dirty="0">
                <a:solidFill>
                  <a:srgbClr val="464646"/>
                </a:solidFill>
                <a:latin typeface="Gill Sans MT"/>
                <a:cs typeface="Gill Sans MT"/>
              </a:rPr>
              <a:t>avance</a:t>
            </a:r>
            <a:r>
              <a:rPr sz="1800" spc="-175" dirty="0">
                <a:solidFill>
                  <a:srgbClr val="464646"/>
                </a:solidFill>
                <a:latin typeface="Gill Sans MT"/>
                <a:cs typeface="Gill Sans MT"/>
              </a:rPr>
              <a:t> </a:t>
            </a:r>
            <a:r>
              <a:rPr sz="1800" spc="-25" dirty="0">
                <a:solidFill>
                  <a:srgbClr val="464646"/>
                </a:solidFill>
                <a:latin typeface="Gill Sans MT"/>
                <a:cs typeface="Gill Sans MT"/>
              </a:rPr>
              <a:t>en</a:t>
            </a:r>
            <a:r>
              <a:rPr sz="1800" spc="-160" dirty="0">
                <a:solidFill>
                  <a:srgbClr val="464646"/>
                </a:solidFill>
                <a:latin typeface="Gill Sans MT"/>
                <a:cs typeface="Gill Sans MT"/>
              </a:rPr>
              <a:t> </a:t>
            </a:r>
            <a:r>
              <a:rPr sz="1800" dirty="0">
                <a:solidFill>
                  <a:srgbClr val="464646"/>
                </a:solidFill>
                <a:latin typeface="Gill Sans MT"/>
                <a:cs typeface="Gill Sans MT"/>
              </a:rPr>
              <a:t>la</a:t>
            </a:r>
            <a:r>
              <a:rPr sz="1800" spc="-145" dirty="0">
                <a:solidFill>
                  <a:srgbClr val="464646"/>
                </a:solidFill>
                <a:latin typeface="Gill Sans MT"/>
                <a:cs typeface="Gill Sans MT"/>
              </a:rPr>
              <a:t> </a:t>
            </a:r>
            <a:r>
              <a:rPr sz="1800" spc="-55" dirty="0">
                <a:solidFill>
                  <a:srgbClr val="464646"/>
                </a:solidFill>
                <a:latin typeface="Gill Sans MT"/>
                <a:cs typeface="Gill Sans MT"/>
              </a:rPr>
              <a:t>dirección</a:t>
            </a:r>
            <a:r>
              <a:rPr sz="1800" spc="-180" dirty="0">
                <a:solidFill>
                  <a:srgbClr val="464646"/>
                </a:solidFill>
                <a:latin typeface="Gill Sans MT"/>
                <a:cs typeface="Gill Sans MT"/>
              </a:rPr>
              <a:t> </a:t>
            </a:r>
            <a:r>
              <a:rPr sz="1800" spc="-10" dirty="0">
                <a:solidFill>
                  <a:srgbClr val="464646"/>
                </a:solidFill>
                <a:latin typeface="Gill Sans MT"/>
                <a:cs typeface="Gill Sans MT"/>
              </a:rPr>
              <a:t>deseada.</a:t>
            </a:r>
            <a:endParaRPr sz="1800" dirty="0">
              <a:latin typeface="Gill Sans MT"/>
              <a:cs typeface="Gill Sans MT"/>
            </a:endParaRPr>
          </a:p>
        </p:txBody>
      </p:sp>
      <p:pic>
        <p:nvPicPr>
          <p:cNvPr id="7" name="object 9"/>
          <p:cNvPicPr/>
          <p:nvPr/>
        </p:nvPicPr>
        <p:blipFill>
          <a:blip r:embed="rId3" cstate="print"/>
          <a:stretch>
            <a:fillRect/>
          </a:stretch>
        </p:blipFill>
        <p:spPr>
          <a:xfrm>
            <a:off x="25400" y="6326124"/>
            <a:ext cx="2531364" cy="501396"/>
          </a:xfrm>
          <a:prstGeom prst="rect">
            <a:avLst/>
          </a:prstGeom>
        </p:spPr>
      </p:pic>
    </p:spTree>
    <p:extLst>
      <p:ext uri="{BB962C8B-B14F-4D97-AF65-F5344CB8AC3E}">
        <p14:creationId xmlns:p14="http://schemas.microsoft.com/office/powerpoint/2010/main" val="1631450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9"/>
          <p:cNvPicPr/>
          <p:nvPr/>
        </p:nvPicPr>
        <p:blipFill>
          <a:blip r:embed="rId2" cstate="print"/>
          <a:stretch>
            <a:fillRect/>
          </a:stretch>
        </p:blipFill>
        <p:spPr>
          <a:xfrm>
            <a:off x="124968" y="228600"/>
            <a:ext cx="2531364" cy="501396"/>
          </a:xfrm>
          <a:prstGeom prst="rect">
            <a:avLst/>
          </a:prstGeom>
        </p:spPr>
      </p:pic>
      <p:sp>
        <p:nvSpPr>
          <p:cNvPr id="6" name="Rectángulo 5"/>
          <p:cNvSpPr/>
          <p:nvPr/>
        </p:nvSpPr>
        <p:spPr>
          <a:xfrm>
            <a:off x="124968" y="914400"/>
            <a:ext cx="11914632" cy="1200329"/>
          </a:xfrm>
          <a:prstGeom prst="rect">
            <a:avLst/>
          </a:prstGeom>
        </p:spPr>
        <p:txBody>
          <a:bodyPr wrap="square">
            <a:spAutoFit/>
          </a:bodyPr>
          <a:lstStyle/>
          <a:p>
            <a:pPr algn="just"/>
            <a:r>
              <a:rPr lang="es-ES" dirty="0">
                <a:solidFill>
                  <a:srgbClr val="464646"/>
                </a:solidFill>
                <a:latin typeface="Gill Sans MT"/>
                <a:cs typeface="Gill Sans MT"/>
              </a:rPr>
              <a:t>El cambio dentro de las organizaciones es uno de los procesos que se da con más frecuencia, sin embargo, la manera de proceder determinará en gran medida cómo los colaboradores asuman estas modificaciones. </a:t>
            </a:r>
            <a:endParaRPr lang="es-ES" dirty="0" smtClean="0">
              <a:solidFill>
                <a:srgbClr val="464646"/>
              </a:solidFill>
              <a:latin typeface="Gill Sans MT"/>
              <a:cs typeface="Gill Sans MT"/>
            </a:endParaRPr>
          </a:p>
          <a:p>
            <a:pPr algn="just"/>
            <a:endParaRPr lang="es-ES" dirty="0" smtClean="0">
              <a:solidFill>
                <a:srgbClr val="464646"/>
              </a:solidFill>
              <a:latin typeface="Gill Sans MT"/>
              <a:cs typeface="Gill Sans MT"/>
            </a:endParaRPr>
          </a:p>
          <a:p>
            <a:pPr algn="just"/>
            <a:r>
              <a:rPr lang="es-ES" dirty="0" smtClean="0">
                <a:solidFill>
                  <a:srgbClr val="464646"/>
                </a:solidFill>
                <a:latin typeface="Gill Sans MT"/>
                <a:cs typeface="Gill Sans MT"/>
              </a:rPr>
              <a:t>Las </a:t>
            </a:r>
            <a:r>
              <a:rPr lang="es-ES" dirty="0">
                <a:solidFill>
                  <a:srgbClr val="464646"/>
                </a:solidFill>
                <a:latin typeface="Gill Sans MT"/>
                <a:cs typeface="Gill Sans MT"/>
              </a:rPr>
              <a:t>reacciones pueden ser desde generar resistencia hasta externar un alto deseo por involucrarse y ser parte del cambio.</a:t>
            </a:r>
            <a:endParaRPr lang="en-US" dirty="0">
              <a:solidFill>
                <a:srgbClr val="464646"/>
              </a:solidFill>
              <a:latin typeface="Gill Sans MT"/>
              <a:cs typeface="Gill Sans MT"/>
            </a:endParaRPr>
          </a:p>
        </p:txBody>
      </p:sp>
      <p:pic>
        <p:nvPicPr>
          <p:cNvPr id="79874" name="Picture 2" descr="Si buscas resultados distintos, no hagas siempre lo mismo&quot; - Josef Aj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2365173"/>
            <a:ext cx="12166600" cy="4492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49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1999" cy="6857999"/>
            <a:chOff x="0" y="0"/>
            <a:chExt cx="12191999" cy="6857999"/>
          </a:xfrm>
        </p:grpSpPr>
        <p:pic>
          <p:nvPicPr>
            <p:cNvPr id="3" name="object 3"/>
            <p:cNvPicPr/>
            <p:nvPr/>
          </p:nvPicPr>
          <p:blipFill>
            <a:blip r:embed="rId2" cstate="print"/>
            <a:stretch>
              <a:fillRect/>
            </a:stretch>
          </p:blipFill>
          <p:spPr>
            <a:xfrm>
              <a:off x="2781299" y="0"/>
              <a:ext cx="9410700" cy="6857999"/>
            </a:xfrm>
            <a:prstGeom prst="rect">
              <a:avLst/>
            </a:prstGeom>
          </p:spPr>
        </p:pic>
        <p:pic>
          <p:nvPicPr>
            <p:cNvPr id="4" name="object 4"/>
            <p:cNvPicPr/>
            <p:nvPr/>
          </p:nvPicPr>
          <p:blipFill>
            <a:blip r:embed="rId3" cstate="print"/>
            <a:stretch>
              <a:fillRect/>
            </a:stretch>
          </p:blipFill>
          <p:spPr>
            <a:xfrm>
              <a:off x="0" y="0"/>
              <a:ext cx="3047999" cy="6857999"/>
            </a:xfrm>
            <a:prstGeom prst="rect">
              <a:avLst/>
            </a:prstGeom>
          </p:spPr>
        </p:pic>
      </p:grpSp>
      <p:pic>
        <p:nvPicPr>
          <p:cNvPr id="5" name="object 9"/>
          <p:cNvPicPr/>
          <p:nvPr/>
        </p:nvPicPr>
        <p:blipFill>
          <a:blip r:embed="rId4" cstate="print"/>
          <a:stretch>
            <a:fillRect/>
          </a:stretch>
        </p:blipFill>
        <p:spPr>
          <a:xfrm>
            <a:off x="124968" y="228600"/>
            <a:ext cx="2531364" cy="501396"/>
          </a:xfrm>
          <a:prstGeom prst="rect">
            <a:avLst/>
          </a:prstGeom>
        </p:spPr>
      </p:pic>
    </p:spTree>
    <p:extLst>
      <p:ext uri="{BB962C8B-B14F-4D97-AF65-F5344CB8AC3E}">
        <p14:creationId xmlns:p14="http://schemas.microsoft.com/office/powerpoint/2010/main" val="3829432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2152649" cy="6857998"/>
            </a:xfrm>
            <a:prstGeom prst="rect">
              <a:avLst/>
            </a:prstGeom>
          </p:spPr>
        </p:pic>
        <p:pic>
          <p:nvPicPr>
            <p:cNvPr id="4" name="object 4"/>
            <p:cNvPicPr/>
            <p:nvPr/>
          </p:nvPicPr>
          <p:blipFill>
            <a:blip r:embed="rId3" cstate="print"/>
            <a:stretch>
              <a:fillRect/>
            </a:stretch>
          </p:blipFill>
          <p:spPr>
            <a:xfrm>
              <a:off x="1904999" y="0"/>
              <a:ext cx="10287000" cy="6857997"/>
            </a:xfrm>
            <a:prstGeom prst="rect">
              <a:avLst/>
            </a:prstGeom>
          </p:spPr>
        </p:pic>
      </p:grpSp>
      <p:sp>
        <p:nvSpPr>
          <p:cNvPr id="5" name="object 5"/>
          <p:cNvSpPr txBox="1"/>
          <p:nvPr/>
        </p:nvSpPr>
        <p:spPr>
          <a:xfrm>
            <a:off x="1772666" y="459993"/>
            <a:ext cx="1405255" cy="269875"/>
          </a:xfrm>
          <a:prstGeom prst="rect">
            <a:avLst/>
          </a:prstGeom>
        </p:spPr>
        <p:txBody>
          <a:bodyPr vert="horz" wrap="square" lIns="0" tIns="12700" rIns="0" bIns="0" rtlCol="0">
            <a:spAutoFit/>
          </a:bodyPr>
          <a:lstStyle/>
          <a:p>
            <a:pPr marL="12700">
              <a:lnSpc>
                <a:spcPct val="100000"/>
              </a:lnSpc>
              <a:spcBef>
                <a:spcPts val="100"/>
              </a:spcBef>
            </a:pPr>
            <a:r>
              <a:rPr sz="1600" spc="-60" dirty="0">
                <a:solidFill>
                  <a:srgbClr val="001F5F"/>
                </a:solidFill>
                <a:latin typeface="Gill Sans MT"/>
                <a:cs typeface="Gill Sans MT"/>
              </a:rPr>
              <a:t>8.5</a:t>
            </a:r>
            <a:r>
              <a:rPr sz="1600" spc="-165" dirty="0">
                <a:solidFill>
                  <a:srgbClr val="001F5F"/>
                </a:solidFill>
                <a:latin typeface="Gill Sans MT"/>
                <a:cs typeface="Gill Sans MT"/>
              </a:rPr>
              <a:t> </a:t>
            </a:r>
            <a:r>
              <a:rPr sz="1600" spc="-150" dirty="0">
                <a:solidFill>
                  <a:srgbClr val="001F5F"/>
                </a:solidFill>
                <a:latin typeface="Gill Sans MT"/>
                <a:cs typeface="Gill Sans MT"/>
              </a:rPr>
              <a:t>ADAPTACIÓN</a:t>
            </a:r>
            <a:endParaRPr sz="1600">
              <a:latin typeface="Gill Sans MT"/>
              <a:cs typeface="Gill Sans MT"/>
            </a:endParaRPr>
          </a:p>
        </p:txBody>
      </p:sp>
      <p:sp>
        <p:nvSpPr>
          <p:cNvPr id="6" name="object 6"/>
          <p:cNvSpPr/>
          <p:nvPr/>
        </p:nvSpPr>
        <p:spPr>
          <a:xfrm>
            <a:off x="0" y="796130"/>
            <a:ext cx="3201035" cy="9525"/>
          </a:xfrm>
          <a:custGeom>
            <a:avLst/>
            <a:gdLst/>
            <a:ahLst/>
            <a:cxnLst/>
            <a:rect l="l" t="t" r="r" b="b"/>
            <a:pathLst>
              <a:path w="3201035" h="9525">
                <a:moveTo>
                  <a:pt x="0" y="0"/>
                </a:moveTo>
                <a:lnTo>
                  <a:pt x="3200781" y="8922"/>
                </a:lnTo>
              </a:path>
            </a:pathLst>
          </a:custGeom>
          <a:ln w="6350">
            <a:solidFill>
              <a:srgbClr val="221F25"/>
            </a:solidFill>
          </a:ln>
        </p:spPr>
        <p:txBody>
          <a:bodyPr wrap="square" lIns="0" tIns="0" rIns="0" bIns="0" rtlCol="0"/>
          <a:lstStyle/>
          <a:p>
            <a:endParaRPr/>
          </a:p>
        </p:txBody>
      </p:sp>
      <p:sp>
        <p:nvSpPr>
          <p:cNvPr id="7" name="object 7"/>
          <p:cNvSpPr txBox="1">
            <a:spLocks noGrp="1"/>
          </p:cNvSpPr>
          <p:nvPr>
            <p:ph type="title"/>
          </p:nvPr>
        </p:nvSpPr>
        <p:spPr>
          <a:xfrm>
            <a:off x="1069339" y="600964"/>
            <a:ext cx="2162175" cy="939800"/>
          </a:xfrm>
          <a:prstGeom prst="rect">
            <a:avLst/>
          </a:prstGeom>
        </p:spPr>
        <p:txBody>
          <a:bodyPr vert="horz" wrap="square" lIns="0" tIns="12700" rIns="0" bIns="0" rtlCol="0">
            <a:spAutoFit/>
          </a:bodyPr>
          <a:lstStyle/>
          <a:p>
            <a:pPr marL="12700">
              <a:lnSpc>
                <a:spcPct val="100000"/>
              </a:lnSpc>
              <a:spcBef>
                <a:spcPts val="100"/>
              </a:spcBef>
            </a:pPr>
            <a:r>
              <a:rPr i="1" spc="-635" dirty="0">
                <a:solidFill>
                  <a:srgbClr val="001F5F"/>
                </a:solidFill>
                <a:latin typeface="Arial Narrow"/>
                <a:cs typeface="Arial Narrow"/>
              </a:rPr>
              <a:t>Constante</a:t>
            </a:r>
          </a:p>
        </p:txBody>
      </p:sp>
      <p:sp>
        <p:nvSpPr>
          <p:cNvPr id="8" name="object 8"/>
          <p:cNvSpPr txBox="1"/>
          <p:nvPr/>
        </p:nvSpPr>
        <p:spPr>
          <a:xfrm>
            <a:off x="853947" y="3271266"/>
            <a:ext cx="3904615" cy="3016250"/>
          </a:xfrm>
          <a:prstGeom prst="rect">
            <a:avLst/>
          </a:prstGeom>
        </p:spPr>
        <p:txBody>
          <a:bodyPr vert="horz" wrap="square" lIns="0" tIns="12700" rIns="0" bIns="0" rtlCol="0">
            <a:spAutoFit/>
          </a:bodyPr>
          <a:lstStyle/>
          <a:p>
            <a:pPr marL="12700" marR="5080" algn="ctr">
              <a:lnSpc>
                <a:spcPct val="100000"/>
              </a:lnSpc>
              <a:spcBef>
                <a:spcPts val="100"/>
              </a:spcBef>
            </a:pPr>
            <a:r>
              <a:rPr sz="2800" spc="-40" dirty="0">
                <a:solidFill>
                  <a:srgbClr val="464646"/>
                </a:solidFill>
                <a:latin typeface="Gill Sans MT"/>
                <a:cs typeface="Gill Sans MT"/>
              </a:rPr>
              <a:t>Una</a:t>
            </a:r>
            <a:r>
              <a:rPr sz="2800" spc="-285" dirty="0">
                <a:solidFill>
                  <a:srgbClr val="464646"/>
                </a:solidFill>
                <a:latin typeface="Gill Sans MT"/>
                <a:cs typeface="Gill Sans MT"/>
              </a:rPr>
              <a:t> </a:t>
            </a:r>
            <a:r>
              <a:rPr sz="2800" spc="-50" dirty="0">
                <a:solidFill>
                  <a:srgbClr val="464646"/>
                </a:solidFill>
                <a:latin typeface="Gill Sans MT"/>
                <a:cs typeface="Gill Sans MT"/>
              </a:rPr>
              <a:t>de</a:t>
            </a:r>
            <a:r>
              <a:rPr sz="2800" spc="-265" dirty="0">
                <a:solidFill>
                  <a:srgbClr val="464646"/>
                </a:solidFill>
                <a:latin typeface="Gill Sans MT"/>
                <a:cs typeface="Gill Sans MT"/>
              </a:rPr>
              <a:t> </a:t>
            </a:r>
            <a:r>
              <a:rPr sz="2800" dirty="0">
                <a:solidFill>
                  <a:srgbClr val="464646"/>
                </a:solidFill>
                <a:latin typeface="Gill Sans MT"/>
                <a:cs typeface="Gill Sans MT"/>
              </a:rPr>
              <a:t>las</a:t>
            </a:r>
            <a:r>
              <a:rPr sz="2800" spc="-275" dirty="0">
                <a:solidFill>
                  <a:srgbClr val="464646"/>
                </a:solidFill>
                <a:latin typeface="Gill Sans MT"/>
                <a:cs typeface="Gill Sans MT"/>
              </a:rPr>
              <a:t> </a:t>
            </a:r>
            <a:r>
              <a:rPr sz="2800" spc="-10" dirty="0">
                <a:solidFill>
                  <a:srgbClr val="464646"/>
                </a:solidFill>
                <a:latin typeface="Gill Sans MT"/>
                <a:cs typeface="Gill Sans MT"/>
              </a:rPr>
              <a:t>competencias </a:t>
            </a:r>
            <a:r>
              <a:rPr sz="2800" spc="-50" dirty="0">
                <a:solidFill>
                  <a:srgbClr val="464646"/>
                </a:solidFill>
                <a:latin typeface="Gill Sans MT"/>
                <a:cs typeface="Gill Sans MT"/>
              </a:rPr>
              <a:t>personales</a:t>
            </a:r>
            <a:r>
              <a:rPr sz="2800" spc="-275" dirty="0">
                <a:solidFill>
                  <a:srgbClr val="464646"/>
                </a:solidFill>
                <a:latin typeface="Gill Sans MT"/>
                <a:cs typeface="Gill Sans MT"/>
              </a:rPr>
              <a:t> </a:t>
            </a:r>
            <a:r>
              <a:rPr sz="2800" spc="-20" dirty="0">
                <a:solidFill>
                  <a:srgbClr val="464646"/>
                </a:solidFill>
                <a:latin typeface="Gill Sans MT"/>
                <a:cs typeface="Gill Sans MT"/>
              </a:rPr>
              <a:t>que</a:t>
            </a:r>
            <a:r>
              <a:rPr sz="2800" spc="-270" dirty="0">
                <a:solidFill>
                  <a:srgbClr val="464646"/>
                </a:solidFill>
                <a:latin typeface="Gill Sans MT"/>
                <a:cs typeface="Gill Sans MT"/>
              </a:rPr>
              <a:t> </a:t>
            </a:r>
            <a:r>
              <a:rPr sz="2800" dirty="0">
                <a:solidFill>
                  <a:srgbClr val="464646"/>
                </a:solidFill>
                <a:latin typeface="Gill Sans MT"/>
                <a:cs typeface="Gill Sans MT"/>
              </a:rPr>
              <a:t>más</a:t>
            </a:r>
            <a:r>
              <a:rPr sz="2800" spc="-270" dirty="0">
                <a:solidFill>
                  <a:srgbClr val="464646"/>
                </a:solidFill>
                <a:latin typeface="Gill Sans MT"/>
                <a:cs typeface="Gill Sans MT"/>
              </a:rPr>
              <a:t> </a:t>
            </a:r>
            <a:r>
              <a:rPr sz="2800" spc="-10" dirty="0">
                <a:solidFill>
                  <a:srgbClr val="464646"/>
                </a:solidFill>
                <a:latin typeface="Gill Sans MT"/>
                <a:cs typeface="Gill Sans MT"/>
              </a:rPr>
              <a:t>ayudan </a:t>
            </a:r>
            <a:r>
              <a:rPr sz="2800" spc="95" dirty="0">
                <a:solidFill>
                  <a:srgbClr val="464646"/>
                </a:solidFill>
                <a:latin typeface="Gill Sans MT"/>
                <a:cs typeface="Gill Sans MT"/>
              </a:rPr>
              <a:t>a</a:t>
            </a:r>
            <a:r>
              <a:rPr sz="2800" spc="-305" dirty="0">
                <a:solidFill>
                  <a:srgbClr val="464646"/>
                </a:solidFill>
                <a:latin typeface="Gill Sans MT"/>
                <a:cs typeface="Gill Sans MT"/>
              </a:rPr>
              <a:t> </a:t>
            </a:r>
            <a:r>
              <a:rPr sz="2800" spc="-55" dirty="0">
                <a:solidFill>
                  <a:srgbClr val="464646"/>
                </a:solidFill>
                <a:latin typeface="Gill Sans MT"/>
                <a:cs typeface="Gill Sans MT"/>
              </a:rPr>
              <a:t>los</a:t>
            </a:r>
            <a:r>
              <a:rPr sz="2800" spc="-310" dirty="0">
                <a:solidFill>
                  <a:srgbClr val="464646"/>
                </a:solidFill>
                <a:latin typeface="Gill Sans MT"/>
                <a:cs typeface="Gill Sans MT"/>
              </a:rPr>
              <a:t> </a:t>
            </a:r>
            <a:r>
              <a:rPr sz="2800" spc="-10" dirty="0">
                <a:solidFill>
                  <a:srgbClr val="464646"/>
                </a:solidFill>
                <a:latin typeface="Gill Sans MT"/>
                <a:cs typeface="Gill Sans MT"/>
              </a:rPr>
              <a:t>individuos</a:t>
            </a:r>
            <a:r>
              <a:rPr sz="2800" spc="-320" dirty="0">
                <a:solidFill>
                  <a:srgbClr val="464646"/>
                </a:solidFill>
                <a:latin typeface="Gill Sans MT"/>
                <a:cs typeface="Gill Sans MT"/>
              </a:rPr>
              <a:t> </a:t>
            </a:r>
            <a:r>
              <a:rPr sz="2800" spc="-45" dirty="0">
                <a:solidFill>
                  <a:srgbClr val="464646"/>
                </a:solidFill>
                <a:latin typeface="Gill Sans MT"/>
                <a:cs typeface="Gill Sans MT"/>
              </a:rPr>
              <a:t>y</a:t>
            </a:r>
            <a:r>
              <a:rPr sz="2800" spc="-305" dirty="0">
                <a:solidFill>
                  <a:srgbClr val="464646"/>
                </a:solidFill>
                <a:latin typeface="Gill Sans MT"/>
                <a:cs typeface="Gill Sans MT"/>
              </a:rPr>
              <a:t> </a:t>
            </a:r>
            <a:r>
              <a:rPr sz="2800" spc="95" dirty="0">
                <a:solidFill>
                  <a:srgbClr val="464646"/>
                </a:solidFill>
                <a:latin typeface="Gill Sans MT"/>
                <a:cs typeface="Gill Sans MT"/>
              </a:rPr>
              <a:t>a</a:t>
            </a:r>
            <a:r>
              <a:rPr sz="2800" spc="-315" dirty="0">
                <a:solidFill>
                  <a:srgbClr val="464646"/>
                </a:solidFill>
                <a:latin typeface="Gill Sans MT"/>
                <a:cs typeface="Gill Sans MT"/>
              </a:rPr>
              <a:t> </a:t>
            </a:r>
            <a:r>
              <a:rPr sz="2800" spc="-25" dirty="0">
                <a:solidFill>
                  <a:srgbClr val="464646"/>
                </a:solidFill>
                <a:latin typeface="Gill Sans MT"/>
                <a:cs typeface="Gill Sans MT"/>
              </a:rPr>
              <a:t>las </a:t>
            </a:r>
            <a:r>
              <a:rPr sz="2800" spc="-35" dirty="0">
                <a:solidFill>
                  <a:srgbClr val="464646"/>
                </a:solidFill>
                <a:latin typeface="Gill Sans MT"/>
                <a:cs typeface="Gill Sans MT"/>
              </a:rPr>
              <a:t>organizaciones</a:t>
            </a:r>
            <a:r>
              <a:rPr sz="2800" spc="-225" dirty="0">
                <a:solidFill>
                  <a:srgbClr val="464646"/>
                </a:solidFill>
                <a:latin typeface="Gill Sans MT"/>
                <a:cs typeface="Gill Sans MT"/>
              </a:rPr>
              <a:t> </a:t>
            </a:r>
            <a:r>
              <a:rPr sz="2800" spc="45" dirty="0">
                <a:solidFill>
                  <a:srgbClr val="464646"/>
                </a:solidFill>
                <a:latin typeface="Gill Sans MT"/>
                <a:cs typeface="Gill Sans MT"/>
              </a:rPr>
              <a:t>a </a:t>
            </a:r>
            <a:r>
              <a:rPr sz="2800" spc="-60" dirty="0">
                <a:solidFill>
                  <a:srgbClr val="464646"/>
                </a:solidFill>
                <a:latin typeface="Gill Sans MT"/>
                <a:cs typeface="Gill Sans MT"/>
              </a:rPr>
              <a:t>desarrollarse</a:t>
            </a:r>
            <a:r>
              <a:rPr sz="2800" spc="-320" dirty="0">
                <a:solidFill>
                  <a:srgbClr val="464646"/>
                </a:solidFill>
                <a:latin typeface="Gill Sans MT"/>
                <a:cs typeface="Gill Sans MT"/>
              </a:rPr>
              <a:t> </a:t>
            </a:r>
            <a:r>
              <a:rPr sz="2800" spc="-70" dirty="0">
                <a:solidFill>
                  <a:srgbClr val="464646"/>
                </a:solidFill>
                <a:latin typeface="Gill Sans MT"/>
                <a:cs typeface="Gill Sans MT"/>
              </a:rPr>
              <a:t>es</a:t>
            </a:r>
            <a:r>
              <a:rPr sz="2800" spc="-290" dirty="0">
                <a:solidFill>
                  <a:srgbClr val="464646"/>
                </a:solidFill>
                <a:latin typeface="Gill Sans MT"/>
                <a:cs typeface="Gill Sans MT"/>
              </a:rPr>
              <a:t> </a:t>
            </a:r>
            <a:r>
              <a:rPr sz="2800" spc="-30" dirty="0">
                <a:solidFill>
                  <a:srgbClr val="464646"/>
                </a:solidFill>
                <a:latin typeface="Gill Sans MT"/>
                <a:cs typeface="Gill Sans MT"/>
              </a:rPr>
              <a:t>ésta</a:t>
            </a:r>
            <a:r>
              <a:rPr sz="2800" spc="-315" dirty="0">
                <a:solidFill>
                  <a:srgbClr val="464646"/>
                </a:solidFill>
                <a:latin typeface="Gill Sans MT"/>
                <a:cs typeface="Gill Sans MT"/>
              </a:rPr>
              <a:t> </a:t>
            </a:r>
            <a:r>
              <a:rPr sz="2800" spc="95" dirty="0">
                <a:solidFill>
                  <a:srgbClr val="464646"/>
                </a:solidFill>
                <a:latin typeface="Gill Sans MT"/>
                <a:cs typeface="Gill Sans MT"/>
              </a:rPr>
              <a:t>a</a:t>
            </a:r>
            <a:r>
              <a:rPr sz="2800" spc="-295" dirty="0">
                <a:solidFill>
                  <a:srgbClr val="464646"/>
                </a:solidFill>
                <a:latin typeface="Gill Sans MT"/>
                <a:cs typeface="Gill Sans MT"/>
              </a:rPr>
              <a:t> </a:t>
            </a:r>
            <a:r>
              <a:rPr sz="2800" spc="80" dirty="0">
                <a:solidFill>
                  <a:srgbClr val="464646"/>
                </a:solidFill>
                <a:latin typeface="Gill Sans MT"/>
                <a:cs typeface="Gill Sans MT"/>
              </a:rPr>
              <a:t>la</a:t>
            </a:r>
            <a:r>
              <a:rPr sz="2800" spc="-310" dirty="0">
                <a:solidFill>
                  <a:srgbClr val="464646"/>
                </a:solidFill>
                <a:latin typeface="Gill Sans MT"/>
                <a:cs typeface="Gill Sans MT"/>
              </a:rPr>
              <a:t> </a:t>
            </a:r>
            <a:r>
              <a:rPr sz="2800" spc="-25" dirty="0">
                <a:solidFill>
                  <a:srgbClr val="464646"/>
                </a:solidFill>
                <a:latin typeface="Gill Sans MT"/>
                <a:cs typeface="Gill Sans MT"/>
              </a:rPr>
              <a:t>que </a:t>
            </a:r>
            <a:r>
              <a:rPr sz="2800" spc="-75" dirty="0">
                <a:solidFill>
                  <a:srgbClr val="464646"/>
                </a:solidFill>
                <a:latin typeface="Gill Sans MT"/>
                <a:cs typeface="Gill Sans MT"/>
              </a:rPr>
              <a:t>nos</a:t>
            </a:r>
            <a:r>
              <a:rPr sz="2800" spc="-280" dirty="0">
                <a:solidFill>
                  <a:srgbClr val="464646"/>
                </a:solidFill>
                <a:latin typeface="Gill Sans MT"/>
                <a:cs typeface="Gill Sans MT"/>
              </a:rPr>
              <a:t> </a:t>
            </a:r>
            <a:r>
              <a:rPr sz="2800" spc="-40" dirty="0">
                <a:solidFill>
                  <a:srgbClr val="464646"/>
                </a:solidFill>
                <a:latin typeface="Gill Sans MT"/>
                <a:cs typeface="Gill Sans MT"/>
              </a:rPr>
              <a:t>estamos</a:t>
            </a:r>
            <a:r>
              <a:rPr sz="2800" spc="-295" dirty="0">
                <a:solidFill>
                  <a:srgbClr val="464646"/>
                </a:solidFill>
                <a:latin typeface="Gill Sans MT"/>
                <a:cs typeface="Gill Sans MT"/>
              </a:rPr>
              <a:t> </a:t>
            </a:r>
            <a:r>
              <a:rPr sz="2800" spc="-10" dirty="0">
                <a:solidFill>
                  <a:srgbClr val="464646"/>
                </a:solidFill>
                <a:latin typeface="Gill Sans MT"/>
                <a:cs typeface="Gill Sans MT"/>
              </a:rPr>
              <a:t>refiriendo:</a:t>
            </a:r>
            <a:endParaRPr sz="2800">
              <a:latin typeface="Gill Sans MT"/>
              <a:cs typeface="Gill Sans MT"/>
            </a:endParaRPr>
          </a:p>
          <a:p>
            <a:pPr algn="ctr">
              <a:lnSpc>
                <a:spcPct val="100000"/>
              </a:lnSpc>
              <a:spcBef>
                <a:spcPts val="25"/>
              </a:spcBef>
            </a:pPr>
            <a:r>
              <a:rPr sz="2800" spc="80" dirty="0">
                <a:solidFill>
                  <a:srgbClr val="464646"/>
                </a:solidFill>
                <a:latin typeface="Gill Sans MT"/>
                <a:cs typeface="Gill Sans MT"/>
              </a:rPr>
              <a:t>la</a:t>
            </a:r>
            <a:r>
              <a:rPr sz="2800" spc="-315" dirty="0">
                <a:solidFill>
                  <a:srgbClr val="464646"/>
                </a:solidFill>
                <a:latin typeface="Gill Sans MT"/>
                <a:cs typeface="Gill Sans MT"/>
              </a:rPr>
              <a:t> </a:t>
            </a:r>
            <a:r>
              <a:rPr sz="2800" dirty="0">
                <a:solidFill>
                  <a:srgbClr val="464646"/>
                </a:solidFill>
                <a:latin typeface="Gill Sans MT"/>
                <a:cs typeface="Gill Sans MT"/>
              </a:rPr>
              <a:t>adaptación</a:t>
            </a:r>
            <a:r>
              <a:rPr sz="2800" spc="-325" dirty="0">
                <a:solidFill>
                  <a:srgbClr val="464646"/>
                </a:solidFill>
                <a:latin typeface="Gill Sans MT"/>
                <a:cs typeface="Gill Sans MT"/>
              </a:rPr>
              <a:t> </a:t>
            </a:r>
            <a:r>
              <a:rPr sz="2800" spc="80" dirty="0">
                <a:solidFill>
                  <a:srgbClr val="464646"/>
                </a:solidFill>
                <a:latin typeface="Gill Sans MT"/>
                <a:cs typeface="Gill Sans MT"/>
              </a:rPr>
              <a:t>al</a:t>
            </a:r>
            <a:r>
              <a:rPr sz="2800" spc="-305" dirty="0">
                <a:solidFill>
                  <a:srgbClr val="464646"/>
                </a:solidFill>
                <a:latin typeface="Gill Sans MT"/>
                <a:cs typeface="Gill Sans MT"/>
              </a:rPr>
              <a:t> </a:t>
            </a:r>
            <a:r>
              <a:rPr sz="2800" spc="-10" dirty="0">
                <a:solidFill>
                  <a:srgbClr val="464646"/>
                </a:solidFill>
                <a:latin typeface="Gill Sans MT"/>
                <a:cs typeface="Gill Sans MT"/>
              </a:rPr>
              <a:t>cambio.</a:t>
            </a:r>
            <a:endParaRPr sz="2800">
              <a:latin typeface="Gill Sans MT"/>
              <a:cs typeface="Gill Sans MT"/>
            </a:endParaRPr>
          </a:p>
        </p:txBody>
      </p:sp>
      <p:pic>
        <p:nvPicPr>
          <p:cNvPr id="9" name="object 9"/>
          <p:cNvPicPr/>
          <p:nvPr/>
        </p:nvPicPr>
        <p:blipFill>
          <a:blip r:embed="rId4" cstate="print"/>
          <a:stretch>
            <a:fillRect/>
          </a:stretch>
        </p:blipFill>
        <p:spPr>
          <a:xfrm>
            <a:off x="5331395" y="93534"/>
            <a:ext cx="2531364" cy="501396"/>
          </a:xfrm>
          <a:prstGeom prst="rect">
            <a:avLst/>
          </a:prstGeom>
        </p:spPr>
      </p:pic>
    </p:spTree>
    <p:extLst>
      <p:ext uri="{BB962C8B-B14F-4D97-AF65-F5344CB8AC3E}">
        <p14:creationId xmlns:p14="http://schemas.microsoft.com/office/powerpoint/2010/main" val="578279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ADAPTACIÓN AL CAMBIO: ¿ESTÁS HACIENDO A TU EMPRESA LAS PREGUNTAS CORRECTAS?"/>
          <p:cNvPicPr>
            <a:picLocks noChangeAspect="1" noChangeArrowheads="1"/>
          </p:cNvPicPr>
          <p:nvPr/>
        </p:nvPicPr>
        <p:blipFill rotWithShape="1">
          <a:blip r:embed="rId2">
            <a:extLst>
              <a:ext uri="{28A0092B-C50C-407E-A947-70E740481C1C}">
                <a14:useLocalDpi xmlns:a14="http://schemas.microsoft.com/office/drawing/2010/main" val="0"/>
              </a:ext>
            </a:extLst>
          </a:blip>
          <a:srcRect t="22857" r="4000"/>
          <a:stretch/>
        </p:blipFill>
        <p:spPr bwMode="auto">
          <a:xfrm>
            <a:off x="7315200" y="4969024"/>
            <a:ext cx="4648200" cy="18889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a 4"/>
          <p:cNvGraphicFramePr/>
          <p:nvPr>
            <p:extLst/>
          </p:nvPr>
        </p:nvGraphicFramePr>
        <p:xfrm>
          <a:off x="152400" y="143933"/>
          <a:ext cx="89916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bject 4"/>
          <p:cNvSpPr txBox="1">
            <a:spLocks/>
          </p:cNvSpPr>
          <p:nvPr/>
        </p:nvSpPr>
        <p:spPr>
          <a:xfrm>
            <a:off x="9372600" y="990600"/>
            <a:ext cx="2819400" cy="339836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s-ES" sz="4400" i="1" spc="-150" dirty="0">
                <a:solidFill>
                  <a:srgbClr val="001F5F"/>
                </a:solidFill>
                <a:latin typeface="Arial Narrow"/>
                <a:cs typeface="Arial Narrow"/>
              </a:rPr>
              <a:t>5 consejos útiles para abrazar el cambio en general</a:t>
            </a:r>
            <a:endParaRPr lang="en-US" sz="4400" i="1" spc="-150" dirty="0">
              <a:solidFill>
                <a:srgbClr val="001F5F"/>
              </a:solidFill>
              <a:latin typeface="Arial Narrow"/>
              <a:cs typeface="Arial Narrow"/>
            </a:endParaRPr>
          </a:p>
        </p:txBody>
      </p:sp>
      <p:pic>
        <p:nvPicPr>
          <p:cNvPr id="9" name="object 9"/>
          <p:cNvPicPr/>
          <p:nvPr/>
        </p:nvPicPr>
        <p:blipFill>
          <a:blip r:embed="rId8" cstate="print"/>
          <a:stretch>
            <a:fillRect/>
          </a:stretch>
        </p:blipFill>
        <p:spPr>
          <a:xfrm>
            <a:off x="193040" y="6356604"/>
            <a:ext cx="2531364" cy="501396"/>
          </a:xfrm>
          <a:prstGeom prst="rect">
            <a:avLst/>
          </a:prstGeom>
        </p:spPr>
      </p:pic>
    </p:spTree>
    <p:extLst>
      <p:ext uri="{BB962C8B-B14F-4D97-AF65-F5344CB8AC3E}">
        <p14:creationId xmlns:p14="http://schemas.microsoft.com/office/powerpoint/2010/main" val="172055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7895081" y="710183"/>
              <a:ext cx="4297045" cy="904875"/>
            </a:xfrm>
            <a:custGeom>
              <a:avLst/>
              <a:gdLst/>
              <a:ahLst/>
              <a:cxnLst/>
              <a:rect l="l" t="t" r="r" b="b"/>
              <a:pathLst>
                <a:path w="4297045" h="904875">
                  <a:moveTo>
                    <a:pt x="4172839" y="0"/>
                  </a:moveTo>
                  <a:lnTo>
                    <a:pt x="150749" y="0"/>
                  </a:lnTo>
                  <a:lnTo>
                    <a:pt x="103079" y="7679"/>
                  </a:lnTo>
                  <a:lnTo>
                    <a:pt x="61694" y="29069"/>
                  </a:lnTo>
                  <a:lnTo>
                    <a:pt x="29069" y="61694"/>
                  </a:lnTo>
                  <a:lnTo>
                    <a:pt x="7679" y="103079"/>
                  </a:lnTo>
                  <a:lnTo>
                    <a:pt x="0" y="150749"/>
                  </a:lnTo>
                  <a:lnTo>
                    <a:pt x="0" y="753744"/>
                  </a:lnTo>
                  <a:lnTo>
                    <a:pt x="7679" y="801414"/>
                  </a:lnTo>
                  <a:lnTo>
                    <a:pt x="29069" y="842799"/>
                  </a:lnTo>
                  <a:lnTo>
                    <a:pt x="61694" y="875424"/>
                  </a:lnTo>
                  <a:lnTo>
                    <a:pt x="103079" y="896814"/>
                  </a:lnTo>
                  <a:lnTo>
                    <a:pt x="150749" y="904493"/>
                  </a:lnTo>
                  <a:lnTo>
                    <a:pt x="4172839" y="904493"/>
                  </a:lnTo>
                  <a:lnTo>
                    <a:pt x="4220508" y="896814"/>
                  </a:lnTo>
                  <a:lnTo>
                    <a:pt x="4261893" y="875424"/>
                  </a:lnTo>
                  <a:lnTo>
                    <a:pt x="4294518" y="842799"/>
                  </a:lnTo>
                  <a:lnTo>
                    <a:pt x="4296918" y="838156"/>
                  </a:lnTo>
                  <a:lnTo>
                    <a:pt x="4296918" y="66337"/>
                  </a:lnTo>
                  <a:lnTo>
                    <a:pt x="4294518" y="61694"/>
                  </a:lnTo>
                  <a:lnTo>
                    <a:pt x="4261893" y="29069"/>
                  </a:lnTo>
                  <a:lnTo>
                    <a:pt x="4220508" y="7679"/>
                  </a:lnTo>
                  <a:lnTo>
                    <a:pt x="4172839" y="0"/>
                  </a:lnTo>
                  <a:close/>
                </a:path>
              </a:pathLst>
            </a:custGeom>
            <a:solidFill>
              <a:srgbClr val="006FC0"/>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7020559">
              <a:lnSpc>
                <a:spcPct val="100000"/>
              </a:lnSpc>
              <a:spcBef>
                <a:spcPts val="100"/>
              </a:spcBef>
            </a:pPr>
            <a:r>
              <a:rPr spc="-10" dirty="0"/>
              <a:t>Actividad</a:t>
            </a:r>
          </a:p>
        </p:txBody>
      </p:sp>
      <p:pic>
        <p:nvPicPr>
          <p:cNvPr id="6" name="object 9"/>
          <p:cNvPicPr/>
          <p:nvPr/>
        </p:nvPicPr>
        <p:blipFill>
          <a:blip r:embed="rId3" cstate="print"/>
          <a:stretch>
            <a:fillRect/>
          </a:stretch>
        </p:blipFill>
        <p:spPr>
          <a:xfrm>
            <a:off x="304800" y="6188265"/>
            <a:ext cx="2531364" cy="501396"/>
          </a:xfrm>
          <a:prstGeom prst="rect">
            <a:avLst/>
          </a:prstGeom>
        </p:spPr>
      </p:pic>
    </p:spTree>
    <p:extLst>
      <p:ext uri="{BB962C8B-B14F-4D97-AF65-F5344CB8AC3E}">
        <p14:creationId xmlns:p14="http://schemas.microsoft.com/office/powerpoint/2010/main" val="1874684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053" y="0"/>
            <a:ext cx="11379200" cy="6858000"/>
            <a:chOff x="813053" y="0"/>
            <a:chExt cx="11379200" cy="6858000"/>
          </a:xfrm>
        </p:grpSpPr>
        <p:pic>
          <p:nvPicPr>
            <p:cNvPr id="3" name="object 3"/>
            <p:cNvPicPr/>
            <p:nvPr/>
          </p:nvPicPr>
          <p:blipFill>
            <a:blip r:embed="rId2" cstate="print"/>
            <a:stretch>
              <a:fillRect/>
            </a:stretch>
          </p:blipFill>
          <p:spPr>
            <a:xfrm>
              <a:off x="826448" y="0"/>
              <a:ext cx="11365551" cy="6857997"/>
            </a:xfrm>
            <a:prstGeom prst="rect">
              <a:avLst/>
            </a:prstGeom>
          </p:spPr>
        </p:pic>
        <p:pic>
          <p:nvPicPr>
            <p:cNvPr id="4" name="object 4"/>
            <p:cNvPicPr/>
            <p:nvPr/>
          </p:nvPicPr>
          <p:blipFill>
            <a:blip r:embed="rId3" cstate="print"/>
            <a:stretch>
              <a:fillRect/>
            </a:stretch>
          </p:blipFill>
          <p:spPr>
            <a:xfrm>
              <a:off x="813053" y="2456688"/>
              <a:ext cx="3129534" cy="833627"/>
            </a:xfrm>
            <a:prstGeom prst="rect">
              <a:avLst/>
            </a:prstGeom>
          </p:spPr>
        </p:pic>
        <p:pic>
          <p:nvPicPr>
            <p:cNvPr id="5" name="object 5"/>
            <p:cNvPicPr/>
            <p:nvPr/>
          </p:nvPicPr>
          <p:blipFill>
            <a:blip r:embed="rId4" cstate="print"/>
            <a:stretch>
              <a:fillRect/>
            </a:stretch>
          </p:blipFill>
          <p:spPr>
            <a:xfrm>
              <a:off x="1725929" y="2767076"/>
              <a:ext cx="1466722" cy="457200"/>
            </a:xfrm>
            <a:prstGeom prst="rect">
              <a:avLst/>
            </a:prstGeom>
          </p:spPr>
        </p:pic>
      </p:grpSp>
      <p:sp>
        <p:nvSpPr>
          <p:cNvPr id="6" name="object 6"/>
          <p:cNvSpPr txBox="1"/>
          <p:nvPr/>
        </p:nvSpPr>
        <p:spPr>
          <a:xfrm>
            <a:off x="417830" y="3273044"/>
            <a:ext cx="4273550" cy="1245235"/>
          </a:xfrm>
          <a:prstGeom prst="rect">
            <a:avLst/>
          </a:prstGeom>
        </p:spPr>
        <p:txBody>
          <a:bodyPr vert="horz" wrap="square" lIns="0" tIns="12700" rIns="0" bIns="0" rtlCol="0">
            <a:spAutoFit/>
          </a:bodyPr>
          <a:lstStyle/>
          <a:p>
            <a:pPr marL="12700" marR="5080" algn="just">
              <a:lnSpc>
                <a:spcPct val="100000"/>
              </a:lnSpc>
              <a:spcBef>
                <a:spcPts val="100"/>
              </a:spcBef>
            </a:pPr>
            <a:r>
              <a:rPr sz="1600" dirty="0">
                <a:solidFill>
                  <a:srgbClr val="443B49"/>
                </a:solidFill>
                <a:latin typeface="Gill Sans MT"/>
                <a:cs typeface="Gill Sans MT"/>
              </a:rPr>
              <a:t>Controlar</a:t>
            </a:r>
            <a:r>
              <a:rPr sz="1600" spc="105" dirty="0">
                <a:solidFill>
                  <a:srgbClr val="443B49"/>
                </a:solidFill>
                <a:latin typeface="Gill Sans MT"/>
                <a:cs typeface="Gill Sans MT"/>
              </a:rPr>
              <a:t>  </a:t>
            </a:r>
            <a:r>
              <a:rPr sz="1600" dirty="0">
                <a:solidFill>
                  <a:srgbClr val="443B49"/>
                </a:solidFill>
                <a:latin typeface="Gill Sans MT"/>
                <a:cs typeface="Gill Sans MT"/>
              </a:rPr>
              <a:t>los</a:t>
            </a:r>
            <a:r>
              <a:rPr sz="1600" spc="114" dirty="0">
                <a:solidFill>
                  <a:srgbClr val="443B49"/>
                </a:solidFill>
                <a:latin typeface="Gill Sans MT"/>
                <a:cs typeface="Gill Sans MT"/>
              </a:rPr>
              <a:t>  </a:t>
            </a:r>
            <a:r>
              <a:rPr sz="1600" dirty="0">
                <a:solidFill>
                  <a:srgbClr val="443B49"/>
                </a:solidFill>
                <a:latin typeface="Gill Sans MT"/>
                <a:cs typeface="Gill Sans MT"/>
              </a:rPr>
              <a:t>estados</a:t>
            </a:r>
            <a:r>
              <a:rPr sz="1600" spc="110" dirty="0">
                <a:solidFill>
                  <a:srgbClr val="443B49"/>
                </a:solidFill>
                <a:latin typeface="Gill Sans MT"/>
                <a:cs typeface="Gill Sans MT"/>
              </a:rPr>
              <a:t>  </a:t>
            </a:r>
            <a:r>
              <a:rPr sz="1600" dirty="0">
                <a:solidFill>
                  <a:srgbClr val="443B49"/>
                </a:solidFill>
                <a:latin typeface="Gill Sans MT"/>
                <a:cs typeface="Gill Sans MT"/>
              </a:rPr>
              <a:t>de</a:t>
            </a:r>
            <a:r>
              <a:rPr sz="1600" spc="110" dirty="0">
                <a:solidFill>
                  <a:srgbClr val="443B49"/>
                </a:solidFill>
                <a:latin typeface="Gill Sans MT"/>
                <a:cs typeface="Gill Sans MT"/>
              </a:rPr>
              <a:t>  </a:t>
            </a:r>
            <a:r>
              <a:rPr sz="1600" dirty="0">
                <a:solidFill>
                  <a:srgbClr val="443B49"/>
                </a:solidFill>
                <a:latin typeface="Gill Sans MT"/>
                <a:cs typeface="Gill Sans MT"/>
              </a:rPr>
              <a:t>estrés</a:t>
            </a:r>
            <a:r>
              <a:rPr sz="1600" spc="105" dirty="0">
                <a:solidFill>
                  <a:srgbClr val="443B49"/>
                </a:solidFill>
                <a:latin typeface="Gill Sans MT"/>
                <a:cs typeface="Gill Sans MT"/>
              </a:rPr>
              <a:t>  </a:t>
            </a:r>
            <a:r>
              <a:rPr sz="1600" dirty="0">
                <a:solidFill>
                  <a:srgbClr val="443B49"/>
                </a:solidFill>
                <a:latin typeface="Gill Sans MT"/>
                <a:cs typeface="Gill Sans MT"/>
              </a:rPr>
              <a:t>aplicando</a:t>
            </a:r>
            <a:r>
              <a:rPr sz="1600" spc="114" dirty="0">
                <a:solidFill>
                  <a:srgbClr val="443B49"/>
                </a:solidFill>
                <a:latin typeface="Gill Sans MT"/>
                <a:cs typeface="Gill Sans MT"/>
              </a:rPr>
              <a:t>  </a:t>
            </a:r>
            <a:r>
              <a:rPr sz="1600" spc="-25" dirty="0">
                <a:solidFill>
                  <a:srgbClr val="443B49"/>
                </a:solidFill>
                <a:latin typeface="Gill Sans MT"/>
                <a:cs typeface="Gill Sans MT"/>
              </a:rPr>
              <a:t>las </a:t>
            </a:r>
            <a:r>
              <a:rPr sz="1600" spc="-10" dirty="0">
                <a:solidFill>
                  <a:srgbClr val="443B49"/>
                </a:solidFill>
                <a:latin typeface="Gill Sans MT"/>
                <a:cs typeface="Gill Sans MT"/>
              </a:rPr>
              <a:t>estrategias</a:t>
            </a:r>
            <a:r>
              <a:rPr sz="1600" spc="-75" dirty="0">
                <a:solidFill>
                  <a:srgbClr val="443B49"/>
                </a:solidFill>
                <a:latin typeface="Gill Sans MT"/>
                <a:cs typeface="Gill Sans MT"/>
              </a:rPr>
              <a:t> </a:t>
            </a:r>
            <a:r>
              <a:rPr sz="1600" dirty="0">
                <a:solidFill>
                  <a:srgbClr val="443B49"/>
                </a:solidFill>
                <a:latin typeface="Gill Sans MT"/>
                <a:cs typeface="Gill Sans MT"/>
              </a:rPr>
              <a:t>adecuadas</a:t>
            </a:r>
            <a:r>
              <a:rPr sz="1600" spc="-50" dirty="0">
                <a:solidFill>
                  <a:srgbClr val="443B49"/>
                </a:solidFill>
                <a:latin typeface="Gill Sans MT"/>
                <a:cs typeface="Gill Sans MT"/>
              </a:rPr>
              <a:t> </a:t>
            </a:r>
            <a:r>
              <a:rPr sz="1600" spc="-75" dirty="0">
                <a:solidFill>
                  <a:srgbClr val="443B49"/>
                </a:solidFill>
                <a:latin typeface="Gill Sans MT"/>
                <a:cs typeface="Gill Sans MT"/>
              </a:rPr>
              <a:t>con</a:t>
            </a:r>
            <a:r>
              <a:rPr sz="1600" spc="-40" dirty="0">
                <a:solidFill>
                  <a:srgbClr val="443B49"/>
                </a:solidFill>
                <a:latin typeface="Gill Sans MT"/>
                <a:cs typeface="Gill Sans MT"/>
              </a:rPr>
              <a:t> </a:t>
            </a:r>
            <a:r>
              <a:rPr sz="1600" dirty="0">
                <a:solidFill>
                  <a:srgbClr val="443B49"/>
                </a:solidFill>
                <a:latin typeface="Gill Sans MT"/>
                <a:cs typeface="Gill Sans MT"/>
              </a:rPr>
              <a:t>el</a:t>
            </a:r>
            <a:r>
              <a:rPr sz="1600" spc="-55" dirty="0">
                <a:solidFill>
                  <a:srgbClr val="443B49"/>
                </a:solidFill>
                <a:latin typeface="Gill Sans MT"/>
                <a:cs typeface="Gill Sans MT"/>
              </a:rPr>
              <a:t> </a:t>
            </a:r>
            <a:r>
              <a:rPr sz="1600" dirty="0">
                <a:solidFill>
                  <a:srgbClr val="443B49"/>
                </a:solidFill>
                <a:latin typeface="Gill Sans MT"/>
                <a:cs typeface="Gill Sans MT"/>
              </a:rPr>
              <a:t>fin</a:t>
            </a:r>
            <a:r>
              <a:rPr sz="1600" spc="-45" dirty="0">
                <a:solidFill>
                  <a:srgbClr val="443B49"/>
                </a:solidFill>
                <a:latin typeface="Gill Sans MT"/>
                <a:cs typeface="Gill Sans MT"/>
              </a:rPr>
              <a:t> </a:t>
            </a:r>
            <a:r>
              <a:rPr sz="1600" spc="-20" dirty="0">
                <a:solidFill>
                  <a:srgbClr val="443B49"/>
                </a:solidFill>
                <a:latin typeface="Gill Sans MT"/>
                <a:cs typeface="Gill Sans MT"/>
              </a:rPr>
              <a:t>de</a:t>
            </a:r>
            <a:r>
              <a:rPr sz="1600" spc="-50" dirty="0">
                <a:solidFill>
                  <a:srgbClr val="443B49"/>
                </a:solidFill>
                <a:latin typeface="Gill Sans MT"/>
                <a:cs typeface="Gill Sans MT"/>
              </a:rPr>
              <a:t> </a:t>
            </a:r>
            <a:r>
              <a:rPr sz="1600" spc="-35" dirty="0">
                <a:solidFill>
                  <a:srgbClr val="443B49"/>
                </a:solidFill>
                <a:latin typeface="Gill Sans MT"/>
                <a:cs typeface="Gill Sans MT"/>
              </a:rPr>
              <a:t>mejorar</a:t>
            </a:r>
            <a:r>
              <a:rPr sz="1600" spc="-65" dirty="0">
                <a:solidFill>
                  <a:srgbClr val="443B49"/>
                </a:solidFill>
                <a:latin typeface="Gill Sans MT"/>
                <a:cs typeface="Gill Sans MT"/>
              </a:rPr>
              <a:t> </a:t>
            </a:r>
            <a:r>
              <a:rPr sz="1600" dirty="0">
                <a:solidFill>
                  <a:srgbClr val="443B49"/>
                </a:solidFill>
                <a:latin typeface="Gill Sans MT"/>
                <a:cs typeface="Gill Sans MT"/>
              </a:rPr>
              <a:t>la</a:t>
            </a:r>
            <a:r>
              <a:rPr sz="1600" spc="-55" dirty="0">
                <a:solidFill>
                  <a:srgbClr val="443B49"/>
                </a:solidFill>
                <a:latin typeface="Gill Sans MT"/>
                <a:cs typeface="Gill Sans MT"/>
              </a:rPr>
              <a:t> </a:t>
            </a:r>
            <a:r>
              <a:rPr sz="1600" spc="-10" dirty="0">
                <a:solidFill>
                  <a:srgbClr val="443B49"/>
                </a:solidFill>
                <a:latin typeface="Gill Sans MT"/>
                <a:cs typeface="Gill Sans MT"/>
              </a:rPr>
              <a:t>calidad </a:t>
            </a:r>
            <a:r>
              <a:rPr sz="1600" dirty="0">
                <a:solidFill>
                  <a:srgbClr val="443B49"/>
                </a:solidFill>
                <a:latin typeface="Gill Sans MT"/>
                <a:cs typeface="Gill Sans MT"/>
              </a:rPr>
              <a:t>de</a:t>
            </a:r>
            <a:r>
              <a:rPr sz="1600" spc="150" dirty="0">
                <a:solidFill>
                  <a:srgbClr val="443B49"/>
                </a:solidFill>
                <a:latin typeface="Gill Sans MT"/>
                <a:cs typeface="Gill Sans MT"/>
              </a:rPr>
              <a:t> </a:t>
            </a:r>
            <a:r>
              <a:rPr sz="1600" dirty="0">
                <a:solidFill>
                  <a:srgbClr val="443B49"/>
                </a:solidFill>
                <a:latin typeface="Gill Sans MT"/>
                <a:cs typeface="Gill Sans MT"/>
              </a:rPr>
              <a:t>vida</a:t>
            </a:r>
            <a:r>
              <a:rPr sz="1600" spc="150" dirty="0">
                <a:solidFill>
                  <a:srgbClr val="443B49"/>
                </a:solidFill>
                <a:latin typeface="Gill Sans MT"/>
                <a:cs typeface="Gill Sans MT"/>
              </a:rPr>
              <a:t> </a:t>
            </a:r>
            <a:r>
              <a:rPr sz="1600" dirty="0">
                <a:solidFill>
                  <a:srgbClr val="443B49"/>
                </a:solidFill>
                <a:latin typeface="Gill Sans MT"/>
                <a:cs typeface="Gill Sans MT"/>
              </a:rPr>
              <a:t>de</a:t>
            </a:r>
            <a:r>
              <a:rPr sz="1600" spc="155" dirty="0">
                <a:solidFill>
                  <a:srgbClr val="443B49"/>
                </a:solidFill>
                <a:latin typeface="Gill Sans MT"/>
                <a:cs typeface="Gill Sans MT"/>
              </a:rPr>
              <a:t> </a:t>
            </a:r>
            <a:r>
              <a:rPr sz="1600" dirty="0">
                <a:solidFill>
                  <a:srgbClr val="443B49"/>
                </a:solidFill>
                <a:latin typeface="Gill Sans MT"/>
                <a:cs typeface="Gill Sans MT"/>
              </a:rPr>
              <a:t>la</a:t>
            </a:r>
            <a:r>
              <a:rPr sz="1600" spc="150" dirty="0">
                <a:solidFill>
                  <a:srgbClr val="443B49"/>
                </a:solidFill>
                <a:latin typeface="Gill Sans MT"/>
                <a:cs typeface="Gill Sans MT"/>
              </a:rPr>
              <a:t> </a:t>
            </a:r>
            <a:r>
              <a:rPr sz="1600" dirty="0">
                <a:solidFill>
                  <a:srgbClr val="443B49"/>
                </a:solidFill>
                <a:latin typeface="Gill Sans MT"/>
                <a:cs typeface="Gill Sans MT"/>
              </a:rPr>
              <a:t>persona</a:t>
            </a:r>
            <a:r>
              <a:rPr sz="1600" spc="155" dirty="0">
                <a:solidFill>
                  <a:srgbClr val="443B49"/>
                </a:solidFill>
                <a:latin typeface="Gill Sans MT"/>
                <a:cs typeface="Gill Sans MT"/>
              </a:rPr>
              <a:t> </a:t>
            </a:r>
            <a:r>
              <a:rPr sz="1600" dirty="0">
                <a:solidFill>
                  <a:srgbClr val="443B49"/>
                </a:solidFill>
                <a:latin typeface="Gill Sans MT"/>
                <a:cs typeface="Gill Sans MT"/>
              </a:rPr>
              <a:t>y</a:t>
            </a:r>
            <a:r>
              <a:rPr sz="1600" spc="155" dirty="0">
                <a:solidFill>
                  <a:srgbClr val="443B49"/>
                </a:solidFill>
                <a:latin typeface="Gill Sans MT"/>
                <a:cs typeface="Gill Sans MT"/>
              </a:rPr>
              <a:t> </a:t>
            </a:r>
            <a:r>
              <a:rPr sz="1600" dirty="0">
                <a:solidFill>
                  <a:srgbClr val="443B49"/>
                </a:solidFill>
                <a:latin typeface="Gill Sans MT"/>
                <a:cs typeface="Gill Sans MT"/>
              </a:rPr>
              <a:t>su</a:t>
            </a:r>
            <a:r>
              <a:rPr sz="1600" spc="150" dirty="0">
                <a:solidFill>
                  <a:srgbClr val="443B49"/>
                </a:solidFill>
                <a:latin typeface="Gill Sans MT"/>
                <a:cs typeface="Gill Sans MT"/>
              </a:rPr>
              <a:t> </a:t>
            </a:r>
            <a:r>
              <a:rPr sz="1600" dirty="0">
                <a:solidFill>
                  <a:srgbClr val="443B49"/>
                </a:solidFill>
                <a:latin typeface="Gill Sans MT"/>
                <a:cs typeface="Gill Sans MT"/>
              </a:rPr>
              <a:t>desempeño</a:t>
            </a:r>
            <a:r>
              <a:rPr sz="1600" spc="155" dirty="0">
                <a:solidFill>
                  <a:srgbClr val="443B49"/>
                </a:solidFill>
                <a:latin typeface="Gill Sans MT"/>
                <a:cs typeface="Gill Sans MT"/>
              </a:rPr>
              <a:t> </a:t>
            </a:r>
            <a:r>
              <a:rPr sz="1600" dirty="0">
                <a:solidFill>
                  <a:srgbClr val="443B49"/>
                </a:solidFill>
                <a:latin typeface="Gill Sans MT"/>
                <a:cs typeface="Gill Sans MT"/>
              </a:rPr>
              <a:t>laboral,</a:t>
            </a:r>
            <a:r>
              <a:rPr sz="1600" spc="145" dirty="0">
                <a:solidFill>
                  <a:srgbClr val="443B49"/>
                </a:solidFill>
                <a:latin typeface="Gill Sans MT"/>
                <a:cs typeface="Gill Sans MT"/>
              </a:rPr>
              <a:t> </a:t>
            </a:r>
            <a:r>
              <a:rPr sz="1600" spc="-25" dirty="0">
                <a:solidFill>
                  <a:srgbClr val="443B49"/>
                </a:solidFill>
                <a:latin typeface="Gill Sans MT"/>
                <a:cs typeface="Gill Sans MT"/>
              </a:rPr>
              <a:t>así </a:t>
            </a:r>
            <a:r>
              <a:rPr sz="1600" dirty="0">
                <a:solidFill>
                  <a:srgbClr val="443B49"/>
                </a:solidFill>
                <a:latin typeface="Gill Sans MT"/>
                <a:cs typeface="Gill Sans MT"/>
              </a:rPr>
              <a:t>mismo</a:t>
            </a:r>
            <a:r>
              <a:rPr sz="1600" spc="215" dirty="0">
                <a:solidFill>
                  <a:srgbClr val="443B49"/>
                </a:solidFill>
                <a:latin typeface="Gill Sans MT"/>
                <a:cs typeface="Gill Sans MT"/>
              </a:rPr>
              <a:t> </a:t>
            </a:r>
            <a:r>
              <a:rPr sz="1600" dirty="0">
                <a:solidFill>
                  <a:srgbClr val="443B49"/>
                </a:solidFill>
                <a:latin typeface="Gill Sans MT"/>
                <a:cs typeface="Gill Sans MT"/>
              </a:rPr>
              <a:t>desarrollar</a:t>
            </a:r>
            <a:r>
              <a:rPr sz="1600" spc="220" dirty="0">
                <a:solidFill>
                  <a:srgbClr val="443B49"/>
                </a:solidFill>
                <a:latin typeface="Gill Sans MT"/>
                <a:cs typeface="Gill Sans MT"/>
              </a:rPr>
              <a:t> </a:t>
            </a:r>
            <a:r>
              <a:rPr sz="1600" dirty="0">
                <a:solidFill>
                  <a:srgbClr val="443B49"/>
                </a:solidFill>
                <a:latin typeface="Gill Sans MT"/>
                <a:cs typeface="Gill Sans MT"/>
              </a:rPr>
              <a:t>la</a:t>
            </a:r>
            <a:r>
              <a:rPr sz="1600" spc="215" dirty="0">
                <a:solidFill>
                  <a:srgbClr val="443B49"/>
                </a:solidFill>
                <a:latin typeface="Gill Sans MT"/>
                <a:cs typeface="Gill Sans MT"/>
              </a:rPr>
              <a:t> </a:t>
            </a:r>
            <a:r>
              <a:rPr sz="1600" dirty="0">
                <a:solidFill>
                  <a:srgbClr val="443B49"/>
                </a:solidFill>
                <a:latin typeface="Gill Sans MT"/>
                <a:cs typeface="Gill Sans MT"/>
              </a:rPr>
              <a:t>habilidad</a:t>
            </a:r>
            <a:r>
              <a:rPr sz="1600" spc="220" dirty="0">
                <a:solidFill>
                  <a:srgbClr val="443B49"/>
                </a:solidFill>
                <a:latin typeface="Gill Sans MT"/>
                <a:cs typeface="Gill Sans MT"/>
              </a:rPr>
              <a:t> </a:t>
            </a:r>
            <a:r>
              <a:rPr sz="1600" dirty="0">
                <a:solidFill>
                  <a:srgbClr val="443B49"/>
                </a:solidFill>
                <a:latin typeface="Gill Sans MT"/>
                <a:cs typeface="Gill Sans MT"/>
              </a:rPr>
              <a:t>de</a:t>
            </a:r>
            <a:r>
              <a:rPr sz="1600" spc="220" dirty="0">
                <a:solidFill>
                  <a:srgbClr val="443B49"/>
                </a:solidFill>
                <a:latin typeface="Gill Sans MT"/>
                <a:cs typeface="Gill Sans MT"/>
              </a:rPr>
              <a:t> </a:t>
            </a:r>
            <a:r>
              <a:rPr sz="1600" dirty="0">
                <a:solidFill>
                  <a:srgbClr val="443B49"/>
                </a:solidFill>
                <a:latin typeface="Gill Sans MT"/>
                <a:cs typeface="Gill Sans MT"/>
              </a:rPr>
              <a:t>enfrentarse</a:t>
            </a:r>
            <a:r>
              <a:rPr sz="1600" spc="215" dirty="0">
                <a:solidFill>
                  <a:srgbClr val="443B49"/>
                </a:solidFill>
                <a:latin typeface="Gill Sans MT"/>
                <a:cs typeface="Gill Sans MT"/>
              </a:rPr>
              <a:t> </a:t>
            </a:r>
            <a:r>
              <a:rPr sz="1600" spc="-25" dirty="0">
                <a:solidFill>
                  <a:srgbClr val="443B49"/>
                </a:solidFill>
                <a:latin typeface="Gill Sans MT"/>
                <a:cs typeface="Gill Sans MT"/>
              </a:rPr>
              <a:t>con </a:t>
            </a:r>
            <a:r>
              <a:rPr sz="1600" dirty="0">
                <a:solidFill>
                  <a:srgbClr val="443B49"/>
                </a:solidFill>
                <a:latin typeface="Gill Sans MT"/>
                <a:cs typeface="Gill Sans MT"/>
              </a:rPr>
              <a:t>flexibilidad</a:t>
            </a:r>
            <a:r>
              <a:rPr sz="1600" spc="-125" dirty="0">
                <a:solidFill>
                  <a:srgbClr val="443B49"/>
                </a:solidFill>
                <a:latin typeface="Gill Sans MT"/>
                <a:cs typeface="Gill Sans MT"/>
              </a:rPr>
              <a:t> </a:t>
            </a:r>
            <a:r>
              <a:rPr sz="1600" spc="-30" dirty="0">
                <a:solidFill>
                  <a:srgbClr val="443B49"/>
                </a:solidFill>
                <a:latin typeface="Gill Sans MT"/>
                <a:cs typeface="Gill Sans MT"/>
              </a:rPr>
              <a:t>y</a:t>
            </a:r>
            <a:r>
              <a:rPr sz="1600" spc="-95" dirty="0">
                <a:solidFill>
                  <a:srgbClr val="443B49"/>
                </a:solidFill>
                <a:latin typeface="Gill Sans MT"/>
                <a:cs typeface="Gill Sans MT"/>
              </a:rPr>
              <a:t> </a:t>
            </a:r>
            <a:r>
              <a:rPr sz="1600" spc="-10" dirty="0">
                <a:solidFill>
                  <a:srgbClr val="443B49"/>
                </a:solidFill>
                <a:latin typeface="Gill Sans MT"/>
                <a:cs typeface="Gill Sans MT"/>
              </a:rPr>
              <a:t>versatilidad</a:t>
            </a:r>
            <a:r>
              <a:rPr sz="1600" spc="-130" dirty="0">
                <a:solidFill>
                  <a:srgbClr val="443B49"/>
                </a:solidFill>
                <a:latin typeface="Gill Sans MT"/>
                <a:cs typeface="Gill Sans MT"/>
              </a:rPr>
              <a:t> </a:t>
            </a:r>
            <a:r>
              <a:rPr sz="1600" spc="50" dirty="0">
                <a:solidFill>
                  <a:srgbClr val="443B49"/>
                </a:solidFill>
                <a:latin typeface="Gill Sans MT"/>
                <a:cs typeface="Gill Sans MT"/>
              </a:rPr>
              <a:t>a</a:t>
            </a:r>
            <a:r>
              <a:rPr sz="1600" spc="-105" dirty="0">
                <a:solidFill>
                  <a:srgbClr val="443B49"/>
                </a:solidFill>
                <a:latin typeface="Gill Sans MT"/>
                <a:cs typeface="Gill Sans MT"/>
              </a:rPr>
              <a:t> </a:t>
            </a:r>
            <a:r>
              <a:rPr sz="1600" spc="-20" dirty="0">
                <a:solidFill>
                  <a:srgbClr val="443B49"/>
                </a:solidFill>
                <a:latin typeface="Gill Sans MT"/>
                <a:cs typeface="Gill Sans MT"/>
              </a:rPr>
              <a:t>situaciones</a:t>
            </a:r>
            <a:r>
              <a:rPr sz="1600" spc="-130" dirty="0">
                <a:solidFill>
                  <a:srgbClr val="443B49"/>
                </a:solidFill>
                <a:latin typeface="Gill Sans MT"/>
                <a:cs typeface="Gill Sans MT"/>
              </a:rPr>
              <a:t> </a:t>
            </a:r>
            <a:r>
              <a:rPr sz="1600" spc="-10" dirty="0">
                <a:solidFill>
                  <a:srgbClr val="443B49"/>
                </a:solidFill>
                <a:latin typeface="Gill Sans MT"/>
                <a:cs typeface="Gill Sans MT"/>
              </a:rPr>
              <a:t>nuevas.</a:t>
            </a:r>
            <a:endParaRPr sz="1600">
              <a:latin typeface="Gill Sans MT"/>
              <a:cs typeface="Gill Sans MT"/>
            </a:endParaRPr>
          </a:p>
        </p:txBody>
      </p:sp>
      <p:graphicFrame>
        <p:nvGraphicFramePr>
          <p:cNvPr id="7" name="object 7"/>
          <p:cNvGraphicFramePr>
            <a:graphicFrameLocks noGrp="1"/>
          </p:cNvGraphicFramePr>
          <p:nvPr/>
        </p:nvGraphicFramePr>
        <p:xfrm>
          <a:off x="1444752" y="5591530"/>
          <a:ext cx="3004820" cy="1063625"/>
        </p:xfrm>
        <a:graphic>
          <a:graphicData uri="http://schemas.openxmlformats.org/drawingml/2006/table">
            <a:tbl>
              <a:tblPr firstRow="1" bandRow="1">
                <a:tableStyleId>{2D5ABB26-0587-4C30-8999-92F81FD0307C}</a:tableStyleId>
              </a:tblPr>
              <a:tblGrid>
                <a:gridCol w="3004820">
                  <a:extLst>
                    <a:ext uri="{9D8B030D-6E8A-4147-A177-3AD203B41FA5}">
                      <a16:colId xmlns:a16="http://schemas.microsoft.com/office/drawing/2014/main" val="20000"/>
                    </a:ext>
                  </a:extLst>
                </a:gridCol>
              </a:tblGrid>
              <a:tr h="212725">
                <a:tc>
                  <a:txBody>
                    <a:bodyPr/>
                    <a:lstStyle/>
                    <a:p>
                      <a:pPr marL="31750">
                        <a:lnSpc>
                          <a:spcPts val="1540"/>
                        </a:lnSpc>
                      </a:pPr>
                      <a:r>
                        <a:rPr sz="1400" spc="-95" dirty="0">
                          <a:solidFill>
                            <a:srgbClr val="464646"/>
                          </a:solidFill>
                          <a:latin typeface="Gill Sans MT"/>
                          <a:cs typeface="Gill Sans MT"/>
                        </a:rPr>
                        <a:t>8.1</a:t>
                      </a:r>
                      <a:r>
                        <a:rPr sz="1400" spc="-114" dirty="0">
                          <a:solidFill>
                            <a:srgbClr val="464646"/>
                          </a:solidFill>
                          <a:latin typeface="Gill Sans MT"/>
                          <a:cs typeface="Gill Sans MT"/>
                        </a:rPr>
                        <a:t> </a:t>
                      </a:r>
                      <a:r>
                        <a:rPr sz="1400" spc="-30" dirty="0">
                          <a:solidFill>
                            <a:srgbClr val="464646"/>
                          </a:solidFill>
                          <a:latin typeface="Gill Sans MT"/>
                          <a:cs typeface="Gill Sans MT"/>
                        </a:rPr>
                        <a:t>Aplicación</a:t>
                      </a:r>
                      <a:r>
                        <a:rPr sz="1400" spc="-90" dirty="0">
                          <a:solidFill>
                            <a:srgbClr val="464646"/>
                          </a:solidFill>
                          <a:latin typeface="Gill Sans MT"/>
                          <a:cs typeface="Gill Sans MT"/>
                        </a:rPr>
                        <a:t> </a:t>
                      </a:r>
                      <a:r>
                        <a:rPr sz="1400" spc="-30" dirty="0">
                          <a:solidFill>
                            <a:srgbClr val="464646"/>
                          </a:solidFill>
                          <a:latin typeface="Gill Sans MT"/>
                          <a:cs typeface="Gill Sans MT"/>
                        </a:rPr>
                        <a:t>de</a:t>
                      </a:r>
                      <a:r>
                        <a:rPr sz="1400" spc="-120" dirty="0">
                          <a:solidFill>
                            <a:srgbClr val="464646"/>
                          </a:solidFill>
                          <a:latin typeface="Gill Sans MT"/>
                          <a:cs typeface="Gill Sans MT"/>
                        </a:rPr>
                        <a:t> </a:t>
                      </a:r>
                      <a:r>
                        <a:rPr sz="1400" dirty="0">
                          <a:solidFill>
                            <a:srgbClr val="464646"/>
                          </a:solidFill>
                          <a:latin typeface="Gill Sans MT"/>
                          <a:cs typeface="Gill Sans MT"/>
                        </a:rPr>
                        <a:t>la</a:t>
                      </a:r>
                      <a:r>
                        <a:rPr sz="1400" spc="-120" dirty="0">
                          <a:solidFill>
                            <a:srgbClr val="464646"/>
                          </a:solidFill>
                          <a:latin typeface="Gill Sans MT"/>
                          <a:cs typeface="Gill Sans MT"/>
                        </a:rPr>
                        <a:t> </a:t>
                      </a:r>
                      <a:r>
                        <a:rPr sz="1400" spc="-20" dirty="0">
                          <a:solidFill>
                            <a:srgbClr val="464646"/>
                          </a:solidFill>
                          <a:latin typeface="Gill Sans MT"/>
                          <a:cs typeface="Gill Sans MT"/>
                        </a:rPr>
                        <a:t>resilencia</a:t>
                      </a:r>
                      <a:r>
                        <a:rPr sz="1400" spc="-95" dirty="0">
                          <a:solidFill>
                            <a:srgbClr val="464646"/>
                          </a:solidFill>
                          <a:latin typeface="Gill Sans MT"/>
                          <a:cs typeface="Gill Sans MT"/>
                        </a:rPr>
                        <a:t> </a:t>
                      </a:r>
                      <a:r>
                        <a:rPr sz="1400" spc="-20" dirty="0">
                          <a:solidFill>
                            <a:srgbClr val="464646"/>
                          </a:solidFill>
                          <a:latin typeface="Gill Sans MT"/>
                          <a:cs typeface="Gill Sans MT"/>
                        </a:rPr>
                        <a:t>en</a:t>
                      </a:r>
                      <a:r>
                        <a:rPr sz="1400" spc="-120" dirty="0">
                          <a:solidFill>
                            <a:srgbClr val="464646"/>
                          </a:solidFill>
                          <a:latin typeface="Gill Sans MT"/>
                          <a:cs typeface="Gill Sans MT"/>
                        </a:rPr>
                        <a:t> </a:t>
                      </a:r>
                      <a:r>
                        <a:rPr sz="1400" spc="-10" dirty="0">
                          <a:solidFill>
                            <a:srgbClr val="464646"/>
                          </a:solidFill>
                          <a:latin typeface="Gill Sans MT"/>
                          <a:cs typeface="Gill Sans MT"/>
                        </a:rPr>
                        <a:t>el</a:t>
                      </a:r>
                      <a:r>
                        <a:rPr sz="1400" spc="-110" dirty="0">
                          <a:solidFill>
                            <a:srgbClr val="464646"/>
                          </a:solidFill>
                          <a:latin typeface="Gill Sans MT"/>
                          <a:cs typeface="Gill Sans MT"/>
                        </a:rPr>
                        <a:t> </a:t>
                      </a:r>
                      <a:r>
                        <a:rPr sz="1400" spc="-10" dirty="0">
                          <a:solidFill>
                            <a:srgbClr val="464646"/>
                          </a:solidFill>
                          <a:latin typeface="Gill Sans MT"/>
                          <a:cs typeface="Gill Sans MT"/>
                        </a:rPr>
                        <a:t>trabajo</a:t>
                      </a:r>
                      <a:endParaRPr sz="1400">
                        <a:latin typeface="Gill Sans MT"/>
                        <a:cs typeface="Gill Sans MT"/>
                      </a:endParaRPr>
                    </a:p>
                  </a:txBody>
                  <a:tcPr marL="0" marR="0" marT="0" marB="0"/>
                </a:tc>
                <a:extLst>
                  <a:ext uri="{0D108BD9-81ED-4DB2-BD59-A6C34878D82A}">
                    <a16:rowId xmlns:a16="http://schemas.microsoft.com/office/drawing/2014/main" val="10000"/>
                  </a:ext>
                </a:extLst>
              </a:tr>
              <a:tr h="212725">
                <a:tc>
                  <a:txBody>
                    <a:bodyPr/>
                    <a:lstStyle/>
                    <a:p>
                      <a:pPr marL="31750">
                        <a:lnSpc>
                          <a:spcPts val="1540"/>
                        </a:lnSpc>
                      </a:pPr>
                      <a:r>
                        <a:rPr sz="1400" spc="-45" dirty="0">
                          <a:solidFill>
                            <a:srgbClr val="464646"/>
                          </a:solidFill>
                          <a:latin typeface="Gill Sans MT"/>
                          <a:cs typeface="Gill Sans MT"/>
                        </a:rPr>
                        <a:t>8.2</a:t>
                      </a:r>
                      <a:r>
                        <a:rPr sz="1400" spc="-135" dirty="0">
                          <a:solidFill>
                            <a:srgbClr val="464646"/>
                          </a:solidFill>
                          <a:latin typeface="Gill Sans MT"/>
                          <a:cs typeface="Gill Sans MT"/>
                        </a:rPr>
                        <a:t> </a:t>
                      </a:r>
                      <a:r>
                        <a:rPr sz="1400" spc="-35" dirty="0">
                          <a:solidFill>
                            <a:srgbClr val="464646"/>
                          </a:solidFill>
                          <a:latin typeface="Gill Sans MT"/>
                          <a:cs typeface="Gill Sans MT"/>
                        </a:rPr>
                        <a:t>Efectos</a:t>
                      </a:r>
                      <a:r>
                        <a:rPr sz="1400" spc="-130" dirty="0">
                          <a:solidFill>
                            <a:srgbClr val="464646"/>
                          </a:solidFill>
                          <a:latin typeface="Gill Sans MT"/>
                          <a:cs typeface="Gill Sans MT"/>
                        </a:rPr>
                        <a:t> </a:t>
                      </a:r>
                      <a:r>
                        <a:rPr sz="1400" dirty="0">
                          <a:solidFill>
                            <a:srgbClr val="464646"/>
                          </a:solidFill>
                          <a:latin typeface="Gill Sans MT"/>
                          <a:cs typeface="Gill Sans MT"/>
                        </a:rPr>
                        <a:t>del</a:t>
                      </a:r>
                      <a:r>
                        <a:rPr sz="1400" spc="-130" dirty="0">
                          <a:solidFill>
                            <a:srgbClr val="464646"/>
                          </a:solidFill>
                          <a:latin typeface="Gill Sans MT"/>
                          <a:cs typeface="Gill Sans MT"/>
                        </a:rPr>
                        <a:t> </a:t>
                      </a:r>
                      <a:r>
                        <a:rPr sz="1400" spc="-55" dirty="0">
                          <a:solidFill>
                            <a:srgbClr val="464646"/>
                          </a:solidFill>
                          <a:latin typeface="Gill Sans MT"/>
                          <a:cs typeface="Gill Sans MT"/>
                        </a:rPr>
                        <a:t>estrés</a:t>
                      </a:r>
                      <a:r>
                        <a:rPr sz="1400" spc="-130" dirty="0">
                          <a:solidFill>
                            <a:srgbClr val="464646"/>
                          </a:solidFill>
                          <a:latin typeface="Gill Sans MT"/>
                          <a:cs typeface="Gill Sans MT"/>
                        </a:rPr>
                        <a:t> </a:t>
                      </a:r>
                      <a:r>
                        <a:rPr sz="1400" spc="-20" dirty="0">
                          <a:solidFill>
                            <a:srgbClr val="464646"/>
                          </a:solidFill>
                          <a:latin typeface="Gill Sans MT"/>
                          <a:cs typeface="Gill Sans MT"/>
                        </a:rPr>
                        <a:t>en</a:t>
                      </a:r>
                      <a:r>
                        <a:rPr sz="1400" spc="-135" dirty="0">
                          <a:solidFill>
                            <a:srgbClr val="464646"/>
                          </a:solidFill>
                          <a:latin typeface="Gill Sans MT"/>
                          <a:cs typeface="Gill Sans MT"/>
                        </a:rPr>
                        <a:t> </a:t>
                      </a:r>
                      <a:r>
                        <a:rPr sz="1400" spc="-10" dirty="0">
                          <a:solidFill>
                            <a:srgbClr val="464646"/>
                          </a:solidFill>
                          <a:latin typeface="Gill Sans MT"/>
                          <a:cs typeface="Gill Sans MT"/>
                        </a:rPr>
                        <a:t>el</a:t>
                      </a:r>
                      <a:r>
                        <a:rPr sz="1400" spc="-130" dirty="0">
                          <a:solidFill>
                            <a:srgbClr val="464646"/>
                          </a:solidFill>
                          <a:latin typeface="Gill Sans MT"/>
                          <a:cs typeface="Gill Sans MT"/>
                        </a:rPr>
                        <a:t> </a:t>
                      </a:r>
                      <a:r>
                        <a:rPr sz="1400" spc="-10" dirty="0">
                          <a:solidFill>
                            <a:srgbClr val="464646"/>
                          </a:solidFill>
                          <a:latin typeface="Gill Sans MT"/>
                          <a:cs typeface="Gill Sans MT"/>
                        </a:rPr>
                        <a:t>desempeño</a:t>
                      </a:r>
                      <a:endParaRPr sz="1400">
                        <a:latin typeface="Gill Sans MT"/>
                        <a:cs typeface="Gill Sans MT"/>
                      </a:endParaRPr>
                    </a:p>
                  </a:txBody>
                  <a:tcPr marL="0" marR="0" marT="0" marB="0"/>
                </a:tc>
                <a:extLst>
                  <a:ext uri="{0D108BD9-81ED-4DB2-BD59-A6C34878D82A}">
                    <a16:rowId xmlns:a16="http://schemas.microsoft.com/office/drawing/2014/main" val="10001"/>
                  </a:ext>
                </a:extLst>
              </a:tr>
              <a:tr h="212725">
                <a:tc>
                  <a:txBody>
                    <a:bodyPr/>
                    <a:lstStyle/>
                    <a:p>
                      <a:pPr marL="31750">
                        <a:lnSpc>
                          <a:spcPts val="1540"/>
                        </a:lnSpc>
                      </a:pPr>
                      <a:r>
                        <a:rPr sz="1400" spc="-60" dirty="0">
                          <a:solidFill>
                            <a:srgbClr val="464646"/>
                          </a:solidFill>
                          <a:latin typeface="Gill Sans MT"/>
                          <a:cs typeface="Gill Sans MT"/>
                        </a:rPr>
                        <a:t>8.3</a:t>
                      </a:r>
                      <a:r>
                        <a:rPr sz="1400" spc="-130" dirty="0">
                          <a:solidFill>
                            <a:srgbClr val="464646"/>
                          </a:solidFill>
                          <a:latin typeface="Gill Sans MT"/>
                          <a:cs typeface="Gill Sans MT"/>
                        </a:rPr>
                        <a:t> </a:t>
                      </a:r>
                      <a:r>
                        <a:rPr sz="1400" spc="-45" dirty="0">
                          <a:solidFill>
                            <a:srgbClr val="464646"/>
                          </a:solidFill>
                          <a:latin typeface="Gill Sans MT"/>
                          <a:cs typeface="Gill Sans MT"/>
                        </a:rPr>
                        <a:t>Técnicas</a:t>
                      </a:r>
                      <a:r>
                        <a:rPr sz="1400" spc="-114" dirty="0">
                          <a:solidFill>
                            <a:srgbClr val="464646"/>
                          </a:solidFill>
                          <a:latin typeface="Gill Sans MT"/>
                          <a:cs typeface="Gill Sans MT"/>
                        </a:rPr>
                        <a:t> </a:t>
                      </a:r>
                      <a:r>
                        <a:rPr sz="1400" dirty="0">
                          <a:solidFill>
                            <a:srgbClr val="464646"/>
                          </a:solidFill>
                          <a:latin typeface="Gill Sans MT"/>
                          <a:cs typeface="Gill Sans MT"/>
                        </a:rPr>
                        <a:t>para</a:t>
                      </a:r>
                      <a:r>
                        <a:rPr sz="1400" spc="-120" dirty="0">
                          <a:solidFill>
                            <a:srgbClr val="464646"/>
                          </a:solidFill>
                          <a:latin typeface="Gill Sans MT"/>
                          <a:cs typeface="Gill Sans MT"/>
                        </a:rPr>
                        <a:t> </a:t>
                      </a:r>
                      <a:r>
                        <a:rPr sz="1400" spc="-20" dirty="0">
                          <a:solidFill>
                            <a:srgbClr val="464646"/>
                          </a:solidFill>
                          <a:latin typeface="Gill Sans MT"/>
                          <a:cs typeface="Gill Sans MT"/>
                        </a:rPr>
                        <a:t>gestionar</a:t>
                      </a:r>
                      <a:r>
                        <a:rPr sz="1400" spc="-100" dirty="0">
                          <a:solidFill>
                            <a:srgbClr val="464646"/>
                          </a:solidFill>
                          <a:latin typeface="Gill Sans MT"/>
                          <a:cs typeface="Gill Sans MT"/>
                        </a:rPr>
                        <a:t> </a:t>
                      </a:r>
                      <a:r>
                        <a:rPr sz="1400" spc="-10" dirty="0">
                          <a:solidFill>
                            <a:srgbClr val="464646"/>
                          </a:solidFill>
                          <a:latin typeface="Gill Sans MT"/>
                          <a:cs typeface="Gill Sans MT"/>
                        </a:rPr>
                        <a:t>el</a:t>
                      </a:r>
                      <a:r>
                        <a:rPr sz="1400" spc="-114" dirty="0">
                          <a:solidFill>
                            <a:srgbClr val="464646"/>
                          </a:solidFill>
                          <a:latin typeface="Gill Sans MT"/>
                          <a:cs typeface="Gill Sans MT"/>
                        </a:rPr>
                        <a:t> </a:t>
                      </a:r>
                      <a:r>
                        <a:rPr sz="1400" spc="-60" dirty="0">
                          <a:solidFill>
                            <a:srgbClr val="464646"/>
                          </a:solidFill>
                          <a:latin typeface="Gill Sans MT"/>
                          <a:cs typeface="Gill Sans MT"/>
                        </a:rPr>
                        <a:t>éstres</a:t>
                      </a:r>
                      <a:r>
                        <a:rPr sz="1400" spc="-114" dirty="0">
                          <a:solidFill>
                            <a:srgbClr val="464646"/>
                          </a:solidFill>
                          <a:latin typeface="Gill Sans MT"/>
                          <a:cs typeface="Gill Sans MT"/>
                        </a:rPr>
                        <a:t> </a:t>
                      </a:r>
                      <a:r>
                        <a:rPr sz="1400" spc="-10" dirty="0">
                          <a:solidFill>
                            <a:srgbClr val="464646"/>
                          </a:solidFill>
                          <a:latin typeface="Gill Sans MT"/>
                          <a:cs typeface="Gill Sans MT"/>
                        </a:rPr>
                        <a:t>laboral</a:t>
                      </a:r>
                      <a:endParaRPr sz="1400">
                        <a:latin typeface="Gill Sans MT"/>
                        <a:cs typeface="Gill Sans MT"/>
                      </a:endParaRPr>
                    </a:p>
                  </a:txBody>
                  <a:tcPr marL="0" marR="0" marT="0" marB="0"/>
                </a:tc>
                <a:extLst>
                  <a:ext uri="{0D108BD9-81ED-4DB2-BD59-A6C34878D82A}">
                    <a16:rowId xmlns:a16="http://schemas.microsoft.com/office/drawing/2014/main" val="10002"/>
                  </a:ext>
                </a:extLst>
              </a:tr>
              <a:tr h="212725">
                <a:tc>
                  <a:txBody>
                    <a:bodyPr/>
                    <a:lstStyle/>
                    <a:p>
                      <a:pPr marL="31750">
                        <a:lnSpc>
                          <a:spcPts val="1540"/>
                        </a:lnSpc>
                      </a:pPr>
                      <a:r>
                        <a:rPr sz="1400" spc="-30" dirty="0">
                          <a:solidFill>
                            <a:srgbClr val="464646"/>
                          </a:solidFill>
                          <a:latin typeface="Gill Sans MT"/>
                          <a:cs typeface="Gill Sans MT"/>
                        </a:rPr>
                        <a:t>8.4</a:t>
                      </a:r>
                      <a:r>
                        <a:rPr sz="1400" spc="-110" dirty="0">
                          <a:solidFill>
                            <a:srgbClr val="464646"/>
                          </a:solidFill>
                          <a:latin typeface="Gill Sans MT"/>
                          <a:cs typeface="Gill Sans MT"/>
                        </a:rPr>
                        <a:t> </a:t>
                      </a:r>
                      <a:r>
                        <a:rPr sz="1400" spc="-40" dirty="0">
                          <a:solidFill>
                            <a:srgbClr val="464646"/>
                          </a:solidFill>
                          <a:latin typeface="Gill Sans MT"/>
                          <a:cs typeface="Gill Sans MT"/>
                        </a:rPr>
                        <a:t>Tolerancia</a:t>
                      </a:r>
                      <a:r>
                        <a:rPr sz="1400" spc="-80" dirty="0">
                          <a:solidFill>
                            <a:srgbClr val="464646"/>
                          </a:solidFill>
                          <a:latin typeface="Gill Sans MT"/>
                          <a:cs typeface="Gill Sans MT"/>
                        </a:rPr>
                        <a:t> </a:t>
                      </a:r>
                      <a:r>
                        <a:rPr sz="1400" spc="-25" dirty="0">
                          <a:solidFill>
                            <a:srgbClr val="464646"/>
                          </a:solidFill>
                          <a:latin typeface="Gill Sans MT"/>
                          <a:cs typeface="Gill Sans MT"/>
                        </a:rPr>
                        <a:t>y</a:t>
                      </a:r>
                      <a:r>
                        <a:rPr sz="1400" spc="-114" dirty="0">
                          <a:solidFill>
                            <a:srgbClr val="464646"/>
                          </a:solidFill>
                          <a:latin typeface="Gill Sans MT"/>
                          <a:cs typeface="Gill Sans MT"/>
                        </a:rPr>
                        <a:t> </a:t>
                      </a:r>
                      <a:r>
                        <a:rPr sz="1400" spc="-30" dirty="0">
                          <a:solidFill>
                            <a:srgbClr val="464646"/>
                          </a:solidFill>
                          <a:latin typeface="Gill Sans MT"/>
                          <a:cs typeface="Gill Sans MT"/>
                        </a:rPr>
                        <a:t>apertura</a:t>
                      </a:r>
                      <a:r>
                        <a:rPr sz="1400" spc="-95" dirty="0">
                          <a:solidFill>
                            <a:srgbClr val="464646"/>
                          </a:solidFill>
                          <a:latin typeface="Gill Sans MT"/>
                          <a:cs typeface="Gill Sans MT"/>
                        </a:rPr>
                        <a:t> </a:t>
                      </a:r>
                      <a:r>
                        <a:rPr sz="1400" dirty="0">
                          <a:solidFill>
                            <a:srgbClr val="464646"/>
                          </a:solidFill>
                          <a:latin typeface="Gill Sans MT"/>
                          <a:cs typeface="Gill Sans MT"/>
                        </a:rPr>
                        <a:t>al</a:t>
                      </a:r>
                      <a:r>
                        <a:rPr sz="1400" spc="-110" dirty="0">
                          <a:solidFill>
                            <a:srgbClr val="464646"/>
                          </a:solidFill>
                          <a:latin typeface="Gill Sans MT"/>
                          <a:cs typeface="Gill Sans MT"/>
                        </a:rPr>
                        <a:t> </a:t>
                      </a:r>
                      <a:r>
                        <a:rPr sz="1400" spc="-10" dirty="0">
                          <a:solidFill>
                            <a:srgbClr val="464646"/>
                          </a:solidFill>
                          <a:latin typeface="Gill Sans MT"/>
                          <a:cs typeface="Gill Sans MT"/>
                        </a:rPr>
                        <a:t>cambio</a:t>
                      </a:r>
                      <a:endParaRPr sz="1400">
                        <a:latin typeface="Gill Sans MT"/>
                        <a:cs typeface="Gill Sans MT"/>
                      </a:endParaRPr>
                    </a:p>
                  </a:txBody>
                  <a:tcPr marL="0" marR="0" marT="0" marB="0"/>
                </a:tc>
                <a:extLst>
                  <a:ext uri="{0D108BD9-81ED-4DB2-BD59-A6C34878D82A}">
                    <a16:rowId xmlns:a16="http://schemas.microsoft.com/office/drawing/2014/main" val="10003"/>
                  </a:ext>
                </a:extLst>
              </a:tr>
              <a:tr h="212725">
                <a:tc>
                  <a:txBody>
                    <a:bodyPr/>
                    <a:lstStyle/>
                    <a:p>
                      <a:pPr marL="31750">
                        <a:lnSpc>
                          <a:spcPts val="1540"/>
                        </a:lnSpc>
                      </a:pPr>
                      <a:r>
                        <a:rPr sz="1400" spc="-60" dirty="0">
                          <a:solidFill>
                            <a:srgbClr val="464646"/>
                          </a:solidFill>
                          <a:latin typeface="Gill Sans MT"/>
                          <a:cs typeface="Gill Sans MT"/>
                        </a:rPr>
                        <a:t>8.5</a:t>
                      </a:r>
                      <a:r>
                        <a:rPr sz="1400" spc="-114" dirty="0">
                          <a:solidFill>
                            <a:srgbClr val="464646"/>
                          </a:solidFill>
                          <a:latin typeface="Gill Sans MT"/>
                          <a:cs typeface="Gill Sans MT"/>
                        </a:rPr>
                        <a:t> </a:t>
                      </a:r>
                      <a:r>
                        <a:rPr sz="1400" spc="-25" dirty="0">
                          <a:solidFill>
                            <a:srgbClr val="464646"/>
                          </a:solidFill>
                          <a:latin typeface="Gill Sans MT"/>
                          <a:cs typeface="Gill Sans MT"/>
                        </a:rPr>
                        <a:t>Adaptación</a:t>
                      </a:r>
                      <a:r>
                        <a:rPr sz="1400" spc="-100" dirty="0">
                          <a:solidFill>
                            <a:srgbClr val="464646"/>
                          </a:solidFill>
                          <a:latin typeface="Gill Sans MT"/>
                          <a:cs typeface="Gill Sans MT"/>
                        </a:rPr>
                        <a:t> </a:t>
                      </a:r>
                      <a:r>
                        <a:rPr sz="1400" spc="-10" dirty="0">
                          <a:solidFill>
                            <a:srgbClr val="464646"/>
                          </a:solidFill>
                          <a:latin typeface="Gill Sans MT"/>
                          <a:cs typeface="Gill Sans MT"/>
                        </a:rPr>
                        <a:t>constante</a:t>
                      </a:r>
                      <a:endParaRPr sz="1400">
                        <a:latin typeface="Gill Sans MT"/>
                        <a:cs typeface="Gill Sans MT"/>
                      </a:endParaRPr>
                    </a:p>
                  </a:txBody>
                  <a:tcPr marL="0" marR="0" marT="0" marB="0"/>
                </a:tc>
                <a:extLst>
                  <a:ext uri="{0D108BD9-81ED-4DB2-BD59-A6C34878D82A}">
                    <a16:rowId xmlns:a16="http://schemas.microsoft.com/office/drawing/2014/main" val="10004"/>
                  </a:ext>
                </a:extLst>
              </a:tr>
            </a:tbl>
          </a:graphicData>
        </a:graphic>
      </p:graphicFrame>
      <p:sp>
        <p:nvSpPr>
          <p:cNvPr id="8" name="object 8"/>
          <p:cNvSpPr/>
          <p:nvPr/>
        </p:nvSpPr>
        <p:spPr>
          <a:xfrm>
            <a:off x="1094232" y="1462277"/>
            <a:ext cx="6808470" cy="893444"/>
          </a:xfrm>
          <a:custGeom>
            <a:avLst/>
            <a:gdLst/>
            <a:ahLst/>
            <a:cxnLst/>
            <a:rect l="l" t="t" r="r" b="b"/>
            <a:pathLst>
              <a:path w="6808470" h="893444">
                <a:moveTo>
                  <a:pt x="6659626" y="0"/>
                </a:moveTo>
                <a:lnTo>
                  <a:pt x="148844" y="0"/>
                </a:lnTo>
                <a:lnTo>
                  <a:pt x="101796" y="7591"/>
                </a:lnTo>
                <a:lnTo>
                  <a:pt x="60937" y="28728"/>
                </a:lnTo>
                <a:lnTo>
                  <a:pt x="28717" y="60953"/>
                </a:lnTo>
                <a:lnTo>
                  <a:pt x="7587" y="101811"/>
                </a:lnTo>
                <a:lnTo>
                  <a:pt x="0" y="148844"/>
                </a:lnTo>
                <a:lnTo>
                  <a:pt x="0" y="744220"/>
                </a:lnTo>
                <a:lnTo>
                  <a:pt x="7587" y="791252"/>
                </a:lnTo>
                <a:lnTo>
                  <a:pt x="28717" y="832110"/>
                </a:lnTo>
                <a:lnTo>
                  <a:pt x="60937" y="864335"/>
                </a:lnTo>
                <a:lnTo>
                  <a:pt x="101796" y="885472"/>
                </a:lnTo>
                <a:lnTo>
                  <a:pt x="148844" y="893063"/>
                </a:lnTo>
                <a:lnTo>
                  <a:pt x="6659626" y="893063"/>
                </a:lnTo>
                <a:lnTo>
                  <a:pt x="6706658" y="885472"/>
                </a:lnTo>
                <a:lnTo>
                  <a:pt x="6747516" y="864335"/>
                </a:lnTo>
                <a:lnTo>
                  <a:pt x="6779741" y="832110"/>
                </a:lnTo>
                <a:lnTo>
                  <a:pt x="6800878" y="791252"/>
                </a:lnTo>
                <a:lnTo>
                  <a:pt x="6808470" y="744220"/>
                </a:lnTo>
                <a:lnTo>
                  <a:pt x="6808470" y="148844"/>
                </a:lnTo>
                <a:lnTo>
                  <a:pt x="6800878" y="101811"/>
                </a:lnTo>
                <a:lnTo>
                  <a:pt x="6779741" y="60953"/>
                </a:lnTo>
                <a:lnTo>
                  <a:pt x="6747516" y="28728"/>
                </a:lnTo>
                <a:lnTo>
                  <a:pt x="6706658" y="7591"/>
                </a:lnTo>
                <a:lnTo>
                  <a:pt x="6659626" y="0"/>
                </a:lnTo>
                <a:close/>
              </a:path>
            </a:pathLst>
          </a:custGeom>
          <a:solidFill>
            <a:srgbClr val="FFC000"/>
          </a:solidFill>
        </p:spPr>
        <p:txBody>
          <a:bodyPr wrap="square" lIns="0" tIns="0" rIns="0" bIns="0" rtlCol="0"/>
          <a:lstStyle/>
          <a:p>
            <a:endParaRPr/>
          </a:p>
        </p:txBody>
      </p:sp>
      <p:sp>
        <p:nvSpPr>
          <p:cNvPr id="9" name="object 9"/>
          <p:cNvSpPr txBox="1">
            <a:spLocks noGrp="1"/>
          </p:cNvSpPr>
          <p:nvPr>
            <p:ph type="title"/>
          </p:nvPr>
        </p:nvSpPr>
        <p:spPr>
          <a:xfrm>
            <a:off x="1240027" y="1309116"/>
            <a:ext cx="6286500" cy="940435"/>
          </a:xfrm>
          <a:prstGeom prst="rect">
            <a:avLst/>
          </a:prstGeom>
        </p:spPr>
        <p:txBody>
          <a:bodyPr vert="horz" wrap="square" lIns="0" tIns="12700" rIns="0" bIns="0" rtlCol="0">
            <a:spAutoFit/>
          </a:bodyPr>
          <a:lstStyle/>
          <a:p>
            <a:pPr marL="12700">
              <a:lnSpc>
                <a:spcPct val="100000"/>
              </a:lnSpc>
              <a:spcBef>
                <a:spcPts val="100"/>
              </a:spcBef>
            </a:pPr>
            <a:r>
              <a:rPr i="1" spc="-525" dirty="0">
                <a:solidFill>
                  <a:srgbClr val="001F5F"/>
                </a:solidFill>
                <a:latin typeface="Arial Narrow"/>
                <a:cs typeface="Arial Narrow"/>
              </a:rPr>
              <a:t>Resilencia,</a:t>
            </a:r>
            <a:r>
              <a:rPr i="1" spc="-150" dirty="0">
                <a:solidFill>
                  <a:srgbClr val="001F5F"/>
                </a:solidFill>
                <a:latin typeface="Arial Narrow"/>
                <a:cs typeface="Arial Narrow"/>
              </a:rPr>
              <a:t> </a:t>
            </a:r>
            <a:r>
              <a:rPr i="1" spc="-484" dirty="0">
                <a:solidFill>
                  <a:srgbClr val="001F5F"/>
                </a:solidFill>
                <a:latin typeface="Arial Narrow"/>
                <a:cs typeface="Arial Narrow"/>
              </a:rPr>
              <a:t>Manejo</a:t>
            </a:r>
            <a:r>
              <a:rPr i="1" spc="-150" dirty="0">
                <a:solidFill>
                  <a:srgbClr val="001F5F"/>
                </a:solidFill>
                <a:latin typeface="Arial Narrow"/>
                <a:cs typeface="Arial Narrow"/>
              </a:rPr>
              <a:t> </a:t>
            </a:r>
            <a:r>
              <a:rPr i="1" spc="-690" dirty="0">
                <a:solidFill>
                  <a:srgbClr val="001F5F"/>
                </a:solidFill>
                <a:latin typeface="Arial Narrow"/>
                <a:cs typeface="Arial Narrow"/>
              </a:rPr>
              <a:t>de</a:t>
            </a:r>
            <a:r>
              <a:rPr i="1" spc="-145" dirty="0">
                <a:solidFill>
                  <a:srgbClr val="001F5F"/>
                </a:solidFill>
                <a:latin typeface="Arial Narrow"/>
                <a:cs typeface="Arial Narrow"/>
              </a:rPr>
              <a:t> </a:t>
            </a:r>
            <a:r>
              <a:rPr i="1" spc="-760" dirty="0">
                <a:solidFill>
                  <a:srgbClr val="001F5F"/>
                </a:solidFill>
                <a:latin typeface="Arial Narrow"/>
                <a:cs typeface="Arial Narrow"/>
              </a:rPr>
              <a:t>Estrés</a:t>
            </a:r>
          </a:p>
        </p:txBody>
      </p:sp>
      <p:sp>
        <p:nvSpPr>
          <p:cNvPr id="10" name="object 10"/>
          <p:cNvSpPr txBox="1"/>
          <p:nvPr/>
        </p:nvSpPr>
        <p:spPr>
          <a:xfrm>
            <a:off x="4659376" y="2007361"/>
            <a:ext cx="4384675" cy="756920"/>
          </a:xfrm>
          <a:prstGeom prst="rect">
            <a:avLst/>
          </a:prstGeom>
        </p:spPr>
        <p:txBody>
          <a:bodyPr vert="horz" wrap="square" lIns="0" tIns="12700" rIns="0" bIns="0" rtlCol="0">
            <a:spAutoFit/>
          </a:bodyPr>
          <a:lstStyle/>
          <a:p>
            <a:pPr marL="12700">
              <a:lnSpc>
                <a:spcPct val="100000"/>
              </a:lnSpc>
              <a:spcBef>
                <a:spcPts val="100"/>
              </a:spcBef>
            </a:pPr>
            <a:r>
              <a:rPr sz="4800" i="1" spc="-300" dirty="0">
                <a:solidFill>
                  <a:srgbClr val="006FC0"/>
                </a:solidFill>
                <a:latin typeface="Arial Narrow"/>
                <a:cs typeface="Arial Narrow"/>
              </a:rPr>
              <a:t>y</a:t>
            </a:r>
            <a:r>
              <a:rPr sz="4800" i="1" spc="-145" dirty="0">
                <a:solidFill>
                  <a:srgbClr val="006FC0"/>
                </a:solidFill>
                <a:latin typeface="Arial Narrow"/>
                <a:cs typeface="Arial Narrow"/>
              </a:rPr>
              <a:t> </a:t>
            </a:r>
            <a:r>
              <a:rPr sz="4800" i="1" spc="-335" dirty="0">
                <a:solidFill>
                  <a:srgbClr val="006FC0"/>
                </a:solidFill>
                <a:latin typeface="Arial Narrow"/>
                <a:cs typeface="Arial Narrow"/>
              </a:rPr>
              <a:t>Adaptación</a:t>
            </a:r>
            <a:r>
              <a:rPr sz="4800" i="1" spc="-160" dirty="0">
                <a:solidFill>
                  <a:srgbClr val="006FC0"/>
                </a:solidFill>
                <a:latin typeface="Arial Narrow"/>
                <a:cs typeface="Arial Narrow"/>
              </a:rPr>
              <a:t> </a:t>
            </a:r>
            <a:r>
              <a:rPr sz="4800" i="1" spc="-204" dirty="0">
                <a:solidFill>
                  <a:srgbClr val="006FC0"/>
                </a:solidFill>
                <a:latin typeface="Arial Narrow"/>
                <a:cs typeface="Arial Narrow"/>
              </a:rPr>
              <a:t>al</a:t>
            </a:r>
            <a:r>
              <a:rPr sz="4800" i="1" spc="-135" dirty="0">
                <a:solidFill>
                  <a:srgbClr val="006FC0"/>
                </a:solidFill>
                <a:latin typeface="Arial Narrow"/>
                <a:cs typeface="Arial Narrow"/>
              </a:rPr>
              <a:t> </a:t>
            </a:r>
            <a:r>
              <a:rPr sz="4800" i="1" spc="-484" dirty="0">
                <a:solidFill>
                  <a:srgbClr val="006FC0"/>
                </a:solidFill>
                <a:latin typeface="Arial Narrow"/>
                <a:cs typeface="Arial Narrow"/>
              </a:rPr>
              <a:t>Cambio</a:t>
            </a:r>
            <a:endParaRPr sz="4800">
              <a:latin typeface="Arial Narrow"/>
              <a:cs typeface="Arial Narrow"/>
            </a:endParaRPr>
          </a:p>
        </p:txBody>
      </p:sp>
      <p:grpSp>
        <p:nvGrpSpPr>
          <p:cNvPr id="11" name="object 11"/>
          <p:cNvGrpSpPr/>
          <p:nvPr/>
        </p:nvGrpSpPr>
        <p:grpSpPr>
          <a:xfrm>
            <a:off x="915924" y="4703064"/>
            <a:ext cx="3129533" cy="833628"/>
            <a:chOff x="915924" y="4703064"/>
            <a:chExt cx="3129533" cy="833628"/>
          </a:xfrm>
        </p:grpSpPr>
        <p:pic>
          <p:nvPicPr>
            <p:cNvPr id="12" name="object 12"/>
            <p:cNvPicPr/>
            <p:nvPr/>
          </p:nvPicPr>
          <p:blipFill>
            <a:blip r:embed="rId3" cstate="print"/>
            <a:stretch>
              <a:fillRect/>
            </a:stretch>
          </p:blipFill>
          <p:spPr>
            <a:xfrm>
              <a:off x="915924" y="4703064"/>
              <a:ext cx="3129533" cy="833628"/>
            </a:xfrm>
            <a:prstGeom prst="rect">
              <a:avLst/>
            </a:prstGeom>
          </p:spPr>
        </p:pic>
        <p:pic>
          <p:nvPicPr>
            <p:cNvPr id="13" name="object 13"/>
            <p:cNvPicPr/>
            <p:nvPr/>
          </p:nvPicPr>
          <p:blipFill>
            <a:blip r:embed="rId5" cstate="print"/>
            <a:stretch>
              <a:fillRect/>
            </a:stretch>
          </p:blipFill>
          <p:spPr>
            <a:xfrm>
              <a:off x="1624076" y="5001260"/>
              <a:ext cx="1650111" cy="457199"/>
            </a:xfrm>
            <a:prstGeom prst="rect">
              <a:avLst/>
            </a:prstGeom>
          </p:spPr>
        </p:pic>
      </p:grpSp>
      <p:pic>
        <p:nvPicPr>
          <p:cNvPr id="14" name="object 9"/>
          <p:cNvPicPr/>
          <p:nvPr/>
        </p:nvPicPr>
        <p:blipFill>
          <a:blip r:embed="rId6" cstate="print"/>
          <a:stretch>
            <a:fillRect/>
          </a:stretch>
        </p:blipFill>
        <p:spPr>
          <a:xfrm>
            <a:off x="0" y="36576"/>
            <a:ext cx="2531364" cy="501396"/>
          </a:xfrm>
          <a:prstGeom prst="rect">
            <a:avLst/>
          </a:prstGeom>
        </p:spPr>
      </p:pic>
    </p:spTree>
    <p:extLst>
      <p:ext uri="{BB962C8B-B14F-4D97-AF65-F5344CB8AC3E}">
        <p14:creationId xmlns:p14="http://schemas.microsoft.com/office/powerpoint/2010/main" val="3954363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raso 11"/>
          <p:cNvSpPr/>
          <p:nvPr/>
        </p:nvSpPr>
        <p:spPr>
          <a:xfrm>
            <a:off x="0" y="0"/>
            <a:ext cx="7162800" cy="6858000"/>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object 2"/>
          <p:cNvSpPr txBox="1"/>
          <p:nvPr/>
        </p:nvSpPr>
        <p:spPr>
          <a:xfrm>
            <a:off x="834644" y="879093"/>
            <a:ext cx="1716405" cy="269875"/>
          </a:xfrm>
          <a:prstGeom prst="rect">
            <a:avLst/>
          </a:prstGeom>
        </p:spPr>
        <p:txBody>
          <a:bodyPr vert="horz" wrap="square" lIns="0" tIns="12700" rIns="0" bIns="0" rtlCol="0">
            <a:spAutoFit/>
          </a:bodyPr>
          <a:lstStyle/>
          <a:p>
            <a:pPr marL="12700">
              <a:lnSpc>
                <a:spcPct val="100000"/>
              </a:lnSpc>
              <a:spcBef>
                <a:spcPts val="100"/>
              </a:spcBef>
            </a:pPr>
            <a:r>
              <a:rPr sz="1600" spc="-105" dirty="0">
                <a:solidFill>
                  <a:srgbClr val="001F5F"/>
                </a:solidFill>
                <a:latin typeface="Gill Sans MT"/>
                <a:cs typeface="Gill Sans MT"/>
              </a:rPr>
              <a:t>8.1</a:t>
            </a:r>
            <a:r>
              <a:rPr sz="1600" spc="-150" dirty="0">
                <a:solidFill>
                  <a:srgbClr val="001F5F"/>
                </a:solidFill>
                <a:latin typeface="Gill Sans MT"/>
                <a:cs typeface="Gill Sans MT"/>
              </a:rPr>
              <a:t> </a:t>
            </a:r>
            <a:r>
              <a:rPr sz="1600" spc="-90" dirty="0">
                <a:solidFill>
                  <a:srgbClr val="001F5F"/>
                </a:solidFill>
                <a:latin typeface="Gill Sans MT"/>
                <a:cs typeface="Gill Sans MT"/>
              </a:rPr>
              <a:t>RESILENCIA</a:t>
            </a:r>
            <a:r>
              <a:rPr sz="1600" spc="-175" dirty="0">
                <a:solidFill>
                  <a:srgbClr val="001F5F"/>
                </a:solidFill>
                <a:latin typeface="Gill Sans MT"/>
                <a:cs typeface="Gill Sans MT"/>
              </a:rPr>
              <a:t> </a:t>
            </a:r>
            <a:r>
              <a:rPr sz="1600" spc="-100" dirty="0">
                <a:solidFill>
                  <a:srgbClr val="001F5F"/>
                </a:solidFill>
                <a:latin typeface="Gill Sans MT"/>
                <a:cs typeface="Gill Sans MT"/>
              </a:rPr>
              <a:t>EN</a:t>
            </a:r>
            <a:r>
              <a:rPr sz="1600" spc="-155" dirty="0">
                <a:solidFill>
                  <a:srgbClr val="001F5F"/>
                </a:solidFill>
                <a:latin typeface="Gill Sans MT"/>
                <a:cs typeface="Gill Sans MT"/>
              </a:rPr>
              <a:t> </a:t>
            </a:r>
            <a:r>
              <a:rPr sz="1600" spc="-35" dirty="0">
                <a:solidFill>
                  <a:srgbClr val="001F5F"/>
                </a:solidFill>
                <a:latin typeface="Gill Sans MT"/>
                <a:cs typeface="Gill Sans MT"/>
              </a:rPr>
              <a:t>EL</a:t>
            </a:r>
            <a:endParaRPr sz="1600">
              <a:latin typeface="Gill Sans MT"/>
              <a:cs typeface="Gill Sans MT"/>
            </a:endParaRPr>
          </a:p>
        </p:txBody>
      </p:sp>
      <p:sp>
        <p:nvSpPr>
          <p:cNvPr id="3" name="object 3"/>
          <p:cNvSpPr/>
          <p:nvPr/>
        </p:nvSpPr>
        <p:spPr>
          <a:xfrm>
            <a:off x="0" y="1190116"/>
            <a:ext cx="2631440" cy="6350"/>
          </a:xfrm>
          <a:custGeom>
            <a:avLst/>
            <a:gdLst/>
            <a:ahLst/>
            <a:cxnLst/>
            <a:rect l="l" t="t" r="r" b="b"/>
            <a:pathLst>
              <a:path w="2631440" h="6350">
                <a:moveTo>
                  <a:pt x="2630932" y="0"/>
                </a:moveTo>
                <a:lnTo>
                  <a:pt x="0" y="0"/>
                </a:lnTo>
                <a:lnTo>
                  <a:pt x="0" y="6350"/>
                </a:lnTo>
                <a:lnTo>
                  <a:pt x="2630932" y="6350"/>
                </a:lnTo>
                <a:lnTo>
                  <a:pt x="2630932" y="0"/>
                </a:lnTo>
                <a:close/>
              </a:path>
            </a:pathLst>
          </a:custGeom>
          <a:solidFill>
            <a:srgbClr val="221F25"/>
          </a:solidFill>
        </p:spPr>
        <p:txBody>
          <a:bodyPr wrap="square" lIns="0" tIns="0" rIns="0" bIns="0" rtlCol="0"/>
          <a:lstStyle/>
          <a:p>
            <a:endParaRPr/>
          </a:p>
        </p:txBody>
      </p:sp>
      <p:sp>
        <p:nvSpPr>
          <p:cNvPr id="4" name="object 4"/>
          <p:cNvSpPr txBox="1">
            <a:spLocks noGrp="1"/>
          </p:cNvSpPr>
          <p:nvPr>
            <p:ph type="title"/>
          </p:nvPr>
        </p:nvSpPr>
        <p:spPr>
          <a:xfrm>
            <a:off x="2709672" y="607314"/>
            <a:ext cx="1802130" cy="939800"/>
          </a:xfrm>
          <a:prstGeom prst="rect">
            <a:avLst/>
          </a:prstGeom>
        </p:spPr>
        <p:txBody>
          <a:bodyPr vert="horz" wrap="square" lIns="0" tIns="12700" rIns="0" bIns="0" rtlCol="0">
            <a:spAutoFit/>
          </a:bodyPr>
          <a:lstStyle/>
          <a:p>
            <a:pPr marL="12700">
              <a:lnSpc>
                <a:spcPct val="100000"/>
              </a:lnSpc>
              <a:spcBef>
                <a:spcPts val="100"/>
              </a:spcBef>
            </a:pPr>
            <a:r>
              <a:rPr i="1" spc="-420" dirty="0">
                <a:solidFill>
                  <a:srgbClr val="001F5F"/>
                </a:solidFill>
                <a:latin typeface="Arial Narrow"/>
                <a:cs typeface="Arial Narrow"/>
              </a:rPr>
              <a:t>Trabajo</a:t>
            </a:r>
          </a:p>
        </p:txBody>
      </p:sp>
      <p:pic>
        <p:nvPicPr>
          <p:cNvPr id="8" name="object 8"/>
          <p:cNvPicPr/>
          <p:nvPr/>
        </p:nvPicPr>
        <p:blipFill>
          <a:blip r:embed="rId2" cstate="print"/>
          <a:stretch>
            <a:fillRect/>
          </a:stretch>
        </p:blipFill>
        <p:spPr>
          <a:xfrm>
            <a:off x="2218689" y="4056379"/>
            <a:ext cx="1794890" cy="558800"/>
          </a:xfrm>
          <a:prstGeom prst="rect">
            <a:avLst/>
          </a:prstGeom>
        </p:spPr>
      </p:pic>
      <p:sp>
        <p:nvSpPr>
          <p:cNvPr id="9" name="object 9"/>
          <p:cNvSpPr txBox="1"/>
          <p:nvPr/>
        </p:nvSpPr>
        <p:spPr>
          <a:xfrm>
            <a:off x="1021333" y="4747514"/>
            <a:ext cx="4245610" cy="1179297"/>
          </a:xfrm>
          <a:prstGeom prst="rect">
            <a:avLst/>
          </a:prstGeom>
        </p:spPr>
        <p:txBody>
          <a:bodyPr vert="horz" wrap="square" lIns="0" tIns="12700" rIns="0" bIns="0" rtlCol="0">
            <a:spAutoFit/>
          </a:bodyPr>
          <a:lstStyle/>
          <a:p>
            <a:pPr marL="12700" marR="5080" algn="just">
              <a:lnSpc>
                <a:spcPct val="107000"/>
              </a:lnSpc>
              <a:spcBef>
                <a:spcPts val="100"/>
              </a:spcBef>
            </a:pPr>
            <a:r>
              <a:rPr lang="es-ES" sz="1800" spc="-70" dirty="0" smtClean="0">
                <a:solidFill>
                  <a:srgbClr val="2E2933"/>
                </a:solidFill>
                <a:latin typeface="Gill Sans MT"/>
                <a:cs typeface="Gill Sans MT"/>
              </a:rPr>
              <a:t>La resiliencia es la capacidad del ser humano que le permite afrontar de manera asertiva situaciones difíciles y tomar de ellas la fortaleza que se necesita para seguir adelante</a:t>
            </a:r>
            <a:endParaRPr sz="1800" dirty="0">
              <a:latin typeface="Gill Sans MT"/>
              <a:cs typeface="Gill Sans MT"/>
            </a:endParaRPr>
          </a:p>
        </p:txBody>
      </p:sp>
      <p:pic>
        <p:nvPicPr>
          <p:cNvPr id="10" name="object 10"/>
          <p:cNvPicPr/>
          <p:nvPr/>
        </p:nvPicPr>
        <p:blipFill>
          <a:blip r:embed="rId3" cstate="print"/>
          <a:stretch>
            <a:fillRect/>
          </a:stretch>
        </p:blipFill>
        <p:spPr>
          <a:xfrm>
            <a:off x="1849373" y="1421891"/>
            <a:ext cx="2955798" cy="2772917"/>
          </a:xfrm>
          <a:prstGeom prst="rect">
            <a:avLst/>
          </a:prstGeom>
        </p:spPr>
      </p:pic>
      <p:sp>
        <p:nvSpPr>
          <p:cNvPr id="13" name="Rectángulo 12"/>
          <p:cNvSpPr/>
          <p:nvPr/>
        </p:nvSpPr>
        <p:spPr>
          <a:xfrm>
            <a:off x="6915532" y="151447"/>
            <a:ext cx="5125973" cy="1851533"/>
          </a:xfrm>
          <a:prstGeom prst="rect">
            <a:avLst/>
          </a:prstGeom>
        </p:spPr>
        <p:txBody>
          <a:bodyPr wrap="square">
            <a:spAutoFit/>
          </a:bodyPr>
          <a:lstStyle/>
          <a:p>
            <a:pPr algn="just">
              <a:lnSpc>
                <a:spcPct val="107000"/>
              </a:lnSpc>
              <a:spcAft>
                <a:spcPts val="0"/>
              </a:spcAft>
            </a:pPr>
            <a:r>
              <a:rPr lang="es-SV" spc="-70" dirty="0">
                <a:solidFill>
                  <a:srgbClr val="2E2933"/>
                </a:solidFill>
                <a:latin typeface="Gill Sans MT"/>
                <a:cs typeface="Gill Sans MT"/>
              </a:rPr>
              <a:t>En el entorno laboral, la resiliencia hace referencia a la capacidad de los colaboradores de superar dificultades. </a:t>
            </a:r>
            <a:endParaRPr lang="es-SV" spc="-70" dirty="0" smtClean="0">
              <a:solidFill>
                <a:srgbClr val="2E2933"/>
              </a:solidFill>
              <a:latin typeface="Gill Sans MT"/>
              <a:cs typeface="Gill Sans MT"/>
            </a:endParaRPr>
          </a:p>
          <a:p>
            <a:pPr algn="just">
              <a:lnSpc>
                <a:spcPct val="107000"/>
              </a:lnSpc>
              <a:spcAft>
                <a:spcPts val="0"/>
              </a:spcAft>
            </a:pPr>
            <a:r>
              <a:rPr lang="es-SV" spc="-70" dirty="0" smtClean="0">
                <a:solidFill>
                  <a:srgbClr val="2E2933"/>
                </a:solidFill>
                <a:latin typeface="Gill Sans MT"/>
                <a:cs typeface="Gill Sans MT"/>
              </a:rPr>
              <a:t>En </a:t>
            </a:r>
            <a:r>
              <a:rPr lang="es-SV" spc="-70" dirty="0">
                <a:solidFill>
                  <a:srgbClr val="2E2933"/>
                </a:solidFill>
                <a:latin typeface="Gill Sans MT"/>
                <a:cs typeface="Gill Sans MT"/>
              </a:rPr>
              <a:t>la actualidad, es fundamental que las organizaciones puedan motivar la resiliencia en sus colaboradores, lo que les permitiría desarrollar la capacidad de adaptarse ante cualquier situación, siendo flexibles y fuertes. </a:t>
            </a:r>
            <a:endParaRPr lang="en-US" spc="-70" dirty="0">
              <a:solidFill>
                <a:srgbClr val="2E2933"/>
              </a:solidFill>
              <a:latin typeface="Gill Sans MT"/>
              <a:cs typeface="Gill Sans MT"/>
            </a:endParaRPr>
          </a:p>
        </p:txBody>
      </p:sp>
      <p:pic>
        <p:nvPicPr>
          <p:cNvPr id="14" name="object 9"/>
          <p:cNvPicPr/>
          <p:nvPr/>
        </p:nvPicPr>
        <p:blipFill>
          <a:blip r:embed="rId4" cstate="print"/>
          <a:stretch>
            <a:fillRect/>
          </a:stretch>
        </p:blipFill>
        <p:spPr>
          <a:xfrm>
            <a:off x="0" y="36576"/>
            <a:ext cx="2531364" cy="501396"/>
          </a:xfrm>
          <a:prstGeom prst="rect">
            <a:avLst/>
          </a:prstGeom>
        </p:spPr>
      </p:pic>
      <p:sp>
        <p:nvSpPr>
          <p:cNvPr id="15" name="Rectángulo 14"/>
          <p:cNvSpPr/>
          <p:nvPr/>
        </p:nvSpPr>
        <p:spPr>
          <a:xfrm>
            <a:off x="7293356" y="2191716"/>
            <a:ext cx="4898644" cy="4247317"/>
          </a:xfrm>
          <a:prstGeom prst="rect">
            <a:avLst/>
          </a:prstGeom>
        </p:spPr>
        <p:txBody>
          <a:bodyPr wrap="square">
            <a:spAutoFit/>
          </a:bodyPr>
          <a:lstStyle/>
          <a:p>
            <a:r>
              <a:rPr lang="es-ES" spc="-70" dirty="0">
                <a:solidFill>
                  <a:srgbClr val="2E2933"/>
                </a:solidFill>
                <a:latin typeface="Gill Sans MT"/>
                <a:cs typeface="Gill Sans MT"/>
              </a:rPr>
              <a:t>Ser resilientes nos permite sobreponernos a las dificultades que se cruzan en nuestro camino, ver las mismas como una lección que aporta aprendizaje, crecimiento y desarrollo de habilidades personales. </a:t>
            </a:r>
            <a:endParaRPr lang="es-ES" spc="-70" dirty="0" smtClean="0">
              <a:solidFill>
                <a:srgbClr val="2E2933"/>
              </a:solidFill>
              <a:latin typeface="Gill Sans MT"/>
              <a:cs typeface="Gill Sans MT"/>
            </a:endParaRPr>
          </a:p>
          <a:p>
            <a:endParaRPr lang="es-ES" spc="-70" dirty="0">
              <a:solidFill>
                <a:srgbClr val="2E2933"/>
              </a:solidFill>
              <a:latin typeface="Gill Sans MT"/>
              <a:cs typeface="Gill Sans MT"/>
            </a:endParaRPr>
          </a:p>
          <a:p>
            <a:r>
              <a:rPr lang="es-ES" spc="-70" dirty="0">
                <a:solidFill>
                  <a:srgbClr val="2E2933"/>
                </a:solidFill>
                <a:latin typeface="Gill Sans MT"/>
                <a:cs typeface="Gill Sans MT"/>
              </a:rPr>
              <a:t>Ante estas circunstancias es fundamental tener equipos mental y emocionalmente preparados para enfrentarse a los retos que depara un mundo que evoluciona constantemente; esto convierte a la resiliencia en una de las </a:t>
            </a:r>
            <a:r>
              <a:rPr lang="es-ES" spc="-70" dirty="0" err="1">
                <a:solidFill>
                  <a:srgbClr val="2E2933"/>
                </a:solidFill>
                <a:latin typeface="Gill Sans MT"/>
                <a:cs typeface="Gill Sans MT"/>
              </a:rPr>
              <a:t>Soft</a:t>
            </a:r>
            <a:r>
              <a:rPr lang="es-ES" spc="-70" dirty="0">
                <a:solidFill>
                  <a:srgbClr val="2E2933"/>
                </a:solidFill>
                <a:latin typeface="Gill Sans MT"/>
                <a:cs typeface="Gill Sans MT"/>
              </a:rPr>
              <a:t> </a:t>
            </a:r>
            <a:r>
              <a:rPr lang="es-ES" spc="-70" dirty="0" err="1">
                <a:solidFill>
                  <a:srgbClr val="2E2933"/>
                </a:solidFill>
                <a:latin typeface="Gill Sans MT"/>
                <a:cs typeface="Gill Sans MT"/>
              </a:rPr>
              <a:t>Skills</a:t>
            </a:r>
            <a:r>
              <a:rPr lang="es-ES" spc="-70" dirty="0">
                <a:solidFill>
                  <a:srgbClr val="2E2933"/>
                </a:solidFill>
                <a:latin typeface="Gill Sans MT"/>
                <a:cs typeface="Gill Sans MT"/>
              </a:rPr>
              <a:t> más demandada y apreciada en el mercado laboral</a:t>
            </a:r>
            <a:r>
              <a:rPr lang="es-ES" spc="-70" dirty="0" smtClean="0">
                <a:solidFill>
                  <a:srgbClr val="2E2933"/>
                </a:solidFill>
                <a:latin typeface="Gill Sans MT"/>
                <a:cs typeface="Gill Sans MT"/>
              </a:rPr>
              <a:t>.</a:t>
            </a:r>
          </a:p>
          <a:p>
            <a:endParaRPr lang="es-ES" spc="-70" dirty="0">
              <a:solidFill>
                <a:srgbClr val="2E2933"/>
              </a:solidFill>
              <a:latin typeface="Gill Sans MT"/>
              <a:cs typeface="Gill Sans MT"/>
            </a:endParaRPr>
          </a:p>
          <a:p>
            <a:r>
              <a:rPr lang="es-ES" spc="-70" dirty="0" smtClean="0">
                <a:solidFill>
                  <a:srgbClr val="2E2933"/>
                </a:solidFill>
                <a:latin typeface="Gill Sans MT"/>
                <a:cs typeface="Gill Sans MT"/>
              </a:rPr>
              <a:t> </a:t>
            </a:r>
            <a:r>
              <a:rPr lang="es-ES" spc="-70" dirty="0">
                <a:solidFill>
                  <a:srgbClr val="2E2933"/>
                </a:solidFill>
                <a:latin typeface="Gill Sans MT"/>
                <a:cs typeface="Gill Sans MT"/>
              </a:rPr>
              <a:t>Es importante considerar que, la resiliencia no solo es necesaria cuando se afrontan crisis, sino también en el día a día.</a:t>
            </a:r>
          </a:p>
        </p:txBody>
      </p:sp>
    </p:spTree>
    <p:extLst>
      <p:ext uri="{BB962C8B-B14F-4D97-AF65-F5344CB8AC3E}">
        <p14:creationId xmlns:p14="http://schemas.microsoft.com/office/powerpoint/2010/main" val="3171282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349" y="11349"/>
            <a:ext cx="12192000" cy="6858000"/>
          </a:xfrm>
          <a:prstGeom prst="rect">
            <a:avLst/>
          </a:prstGeom>
        </p:spPr>
      </p:pic>
      <p:pic>
        <p:nvPicPr>
          <p:cNvPr id="4" name="object 9"/>
          <p:cNvPicPr/>
          <p:nvPr/>
        </p:nvPicPr>
        <p:blipFill>
          <a:blip r:embed="rId3" cstate="print"/>
          <a:stretch>
            <a:fillRect/>
          </a:stretch>
        </p:blipFill>
        <p:spPr>
          <a:xfrm>
            <a:off x="0" y="36576"/>
            <a:ext cx="2531364" cy="501396"/>
          </a:xfrm>
          <a:prstGeom prst="rect">
            <a:avLst/>
          </a:prstGeom>
        </p:spPr>
      </p:pic>
    </p:spTree>
    <p:extLst>
      <p:ext uri="{BB962C8B-B14F-4D97-AF65-F5344CB8AC3E}">
        <p14:creationId xmlns:p14="http://schemas.microsoft.com/office/powerpoint/2010/main" val="1156561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9"/>
          <p:cNvPicPr/>
          <p:nvPr/>
        </p:nvPicPr>
        <p:blipFill>
          <a:blip r:embed="rId2" cstate="print"/>
          <a:stretch>
            <a:fillRect/>
          </a:stretch>
        </p:blipFill>
        <p:spPr>
          <a:xfrm>
            <a:off x="0" y="36576"/>
            <a:ext cx="2531364" cy="501396"/>
          </a:xfrm>
          <a:prstGeom prst="rect">
            <a:avLst/>
          </a:prstGeom>
        </p:spPr>
      </p:pic>
      <p:pic>
        <p:nvPicPr>
          <p:cNvPr id="9" name="Imagen 8"/>
          <p:cNvPicPr>
            <a:picLocks noChangeAspect="1"/>
          </p:cNvPicPr>
          <p:nvPr/>
        </p:nvPicPr>
        <p:blipFill>
          <a:blip r:embed="rId3"/>
          <a:stretch>
            <a:fillRect/>
          </a:stretch>
        </p:blipFill>
        <p:spPr>
          <a:xfrm>
            <a:off x="-30803" y="3657600"/>
            <a:ext cx="5669604" cy="3200400"/>
          </a:xfrm>
          <a:prstGeom prst="rect">
            <a:avLst/>
          </a:prstGeom>
        </p:spPr>
      </p:pic>
      <p:sp>
        <p:nvSpPr>
          <p:cNvPr id="10" name="Rectángulo 9"/>
          <p:cNvSpPr/>
          <p:nvPr/>
        </p:nvSpPr>
        <p:spPr>
          <a:xfrm>
            <a:off x="2209800" y="537972"/>
            <a:ext cx="8305800" cy="460575"/>
          </a:xfrm>
          <a:prstGeom prst="rect">
            <a:avLst/>
          </a:prstGeom>
        </p:spPr>
        <p:txBody>
          <a:bodyPr wrap="square">
            <a:spAutoFit/>
          </a:bodyPr>
          <a:lstStyle/>
          <a:p>
            <a:pPr algn="just">
              <a:lnSpc>
                <a:spcPct val="107000"/>
              </a:lnSpc>
              <a:spcAft>
                <a:spcPts val="0"/>
              </a:spcAft>
            </a:pPr>
            <a:r>
              <a:rPr lang="es-SV" sz="2400" dirty="0">
                <a:latin typeface="Sitka Text Semibold" pitchFamily="2" charset="0"/>
                <a:ea typeface="Calibri" panose="020F0502020204030204" pitchFamily="34" charset="0"/>
                <a:cs typeface="Times New Roman" panose="02020603050405020304" pitchFamily="18" charset="0"/>
              </a:rPr>
              <a:t>C</a:t>
            </a:r>
            <a:r>
              <a:rPr lang="es-SV" sz="2400" dirty="0" smtClean="0">
                <a:effectLst/>
                <a:latin typeface="Sitka Text Semibold" pitchFamily="2" charset="0"/>
                <a:ea typeface="Calibri" panose="020F0502020204030204" pitchFamily="34" charset="0"/>
                <a:cs typeface="Times New Roman" panose="02020603050405020304" pitchFamily="18" charset="0"/>
              </a:rPr>
              <a:t>onsejos para desarrollar tu resiliencia en el trabajo.</a:t>
            </a:r>
            <a:endParaRPr lang="en-US" sz="2000" dirty="0" smtClean="0">
              <a:effectLst/>
              <a:latin typeface="Sitka Text Semibold" pitchFamily="2" charset="0"/>
              <a:ea typeface="Calibri" panose="020F0502020204030204" pitchFamily="34" charset="0"/>
              <a:cs typeface="Times New Roman" panose="02020603050405020304" pitchFamily="18" charset="0"/>
            </a:endParaRPr>
          </a:p>
        </p:txBody>
      </p:sp>
      <p:sp>
        <p:nvSpPr>
          <p:cNvPr id="11" name="Rectángulo 10"/>
          <p:cNvSpPr/>
          <p:nvPr/>
        </p:nvSpPr>
        <p:spPr>
          <a:xfrm>
            <a:off x="0" y="1219200"/>
            <a:ext cx="5335621" cy="2308324"/>
          </a:xfrm>
          <a:prstGeom prst="rect">
            <a:avLst/>
          </a:prstGeom>
        </p:spPr>
        <p:txBody>
          <a:bodyPr wrap="square">
            <a:spAutoFit/>
          </a:bodyPr>
          <a:lstStyle/>
          <a:p>
            <a:pPr marL="342900" lvl="1" indent="-342900">
              <a:buAutoNum type="arabicPeriod"/>
            </a:pPr>
            <a:r>
              <a:rPr lang="es-ES" sz="2400" dirty="0" smtClean="0"/>
              <a:t>Celebrar </a:t>
            </a:r>
            <a:r>
              <a:rPr lang="es-ES" sz="2400" dirty="0"/>
              <a:t>tus logros: </a:t>
            </a:r>
            <a:endParaRPr lang="es-ES" sz="2400" dirty="0" smtClean="0"/>
          </a:p>
          <a:p>
            <a:pPr marL="342900" lvl="1" indent="-342900">
              <a:buAutoNum type="arabicPeriod"/>
            </a:pPr>
            <a:r>
              <a:rPr lang="es-ES" sz="2400" dirty="0" smtClean="0"/>
              <a:t>No </a:t>
            </a:r>
            <a:r>
              <a:rPr lang="es-ES" sz="2400" dirty="0"/>
              <a:t>te tomes el rechazo </a:t>
            </a:r>
            <a:r>
              <a:rPr lang="es-ES" sz="2400" dirty="0" smtClean="0"/>
              <a:t>personal</a:t>
            </a:r>
          </a:p>
          <a:p>
            <a:pPr marL="342900" lvl="1" indent="-342900">
              <a:buAutoNum type="arabicPeriod"/>
            </a:pPr>
            <a:r>
              <a:rPr lang="es-ES" sz="2400" dirty="0" smtClean="0"/>
              <a:t>Cultiva </a:t>
            </a:r>
            <a:r>
              <a:rPr lang="es-ES" sz="2400" dirty="0"/>
              <a:t>una buena relación con tus </a:t>
            </a:r>
            <a:r>
              <a:rPr lang="es-ES" sz="2400" dirty="0" smtClean="0"/>
              <a:t>compañeros</a:t>
            </a:r>
          </a:p>
          <a:p>
            <a:pPr marL="342900" lvl="1" indent="-342900">
              <a:buAutoNum type="arabicPeriod"/>
            </a:pPr>
            <a:r>
              <a:rPr lang="es-SV" sz="2400" dirty="0" smtClean="0"/>
              <a:t>Aprende </a:t>
            </a:r>
            <a:r>
              <a:rPr lang="es-SV" sz="2400" dirty="0"/>
              <a:t>a manejar el estrés y los </a:t>
            </a:r>
            <a:r>
              <a:rPr lang="es-SV" sz="2400" dirty="0" smtClean="0"/>
              <a:t>cambios</a:t>
            </a:r>
          </a:p>
        </p:txBody>
      </p:sp>
      <p:pic>
        <p:nvPicPr>
          <p:cNvPr id="12" name="Imagen 11" descr="infografia-como-ser-resiliente-en-el-trabajo"/>
          <p:cNvPicPr/>
          <p:nvPr/>
        </p:nvPicPr>
        <p:blipFill rotWithShape="1">
          <a:blip r:embed="rId4">
            <a:extLst>
              <a:ext uri="{28A0092B-C50C-407E-A947-70E740481C1C}">
                <a14:useLocalDpi xmlns:a14="http://schemas.microsoft.com/office/drawing/2010/main" val="0"/>
              </a:ext>
            </a:extLst>
          </a:blip>
          <a:srcRect t="16483" b="14742"/>
          <a:stretch/>
        </p:blipFill>
        <p:spPr bwMode="auto">
          <a:xfrm>
            <a:off x="5181600" y="1019624"/>
            <a:ext cx="7010400" cy="58383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9311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832103"/>
            <a:ext cx="11430000" cy="5715000"/>
            <a:chOff x="381000" y="832103"/>
            <a:chExt cx="11430000" cy="5715000"/>
          </a:xfrm>
        </p:grpSpPr>
        <p:pic>
          <p:nvPicPr>
            <p:cNvPr id="3" name="object 3"/>
            <p:cNvPicPr/>
            <p:nvPr/>
          </p:nvPicPr>
          <p:blipFill>
            <a:blip r:embed="rId2" cstate="print"/>
            <a:stretch>
              <a:fillRect/>
            </a:stretch>
          </p:blipFill>
          <p:spPr>
            <a:xfrm>
              <a:off x="381000" y="832103"/>
              <a:ext cx="11430000" cy="5715000"/>
            </a:xfrm>
            <a:prstGeom prst="rect">
              <a:avLst/>
            </a:prstGeom>
          </p:spPr>
        </p:pic>
        <p:sp>
          <p:nvSpPr>
            <p:cNvPr id="4" name="object 4"/>
            <p:cNvSpPr/>
            <p:nvPr/>
          </p:nvSpPr>
          <p:spPr>
            <a:xfrm>
              <a:off x="2658617" y="5682995"/>
              <a:ext cx="1238250" cy="821690"/>
            </a:xfrm>
            <a:custGeom>
              <a:avLst/>
              <a:gdLst/>
              <a:ahLst/>
              <a:cxnLst/>
              <a:rect l="l" t="t" r="r" b="b"/>
              <a:pathLst>
                <a:path w="1238250" h="821690">
                  <a:moveTo>
                    <a:pt x="619124" y="0"/>
                  </a:moveTo>
                  <a:lnTo>
                    <a:pt x="562779" y="1678"/>
                  </a:lnTo>
                  <a:lnTo>
                    <a:pt x="507849" y="6617"/>
                  </a:lnTo>
                  <a:lnTo>
                    <a:pt x="454554" y="14671"/>
                  </a:lnTo>
                  <a:lnTo>
                    <a:pt x="403112" y="25695"/>
                  </a:lnTo>
                  <a:lnTo>
                    <a:pt x="353742" y="39544"/>
                  </a:lnTo>
                  <a:lnTo>
                    <a:pt x="306662" y="56074"/>
                  </a:lnTo>
                  <a:lnTo>
                    <a:pt x="262092" y="75139"/>
                  </a:lnTo>
                  <a:lnTo>
                    <a:pt x="220250" y="96595"/>
                  </a:lnTo>
                  <a:lnTo>
                    <a:pt x="181355" y="120295"/>
                  </a:lnTo>
                  <a:lnTo>
                    <a:pt x="145626" y="146097"/>
                  </a:lnTo>
                  <a:lnTo>
                    <a:pt x="113281" y="173853"/>
                  </a:lnTo>
                  <a:lnTo>
                    <a:pt x="84539" y="203420"/>
                  </a:lnTo>
                  <a:lnTo>
                    <a:pt x="59619" y="234652"/>
                  </a:lnTo>
                  <a:lnTo>
                    <a:pt x="38739" y="267404"/>
                  </a:lnTo>
                  <a:lnTo>
                    <a:pt x="9976" y="336890"/>
                  </a:lnTo>
                  <a:lnTo>
                    <a:pt x="0" y="410717"/>
                  </a:lnTo>
                  <a:lnTo>
                    <a:pt x="2530" y="448101"/>
                  </a:lnTo>
                  <a:lnTo>
                    <a:pt x="22119" y="519903"/>
                  </a:lnTo>
                  <a:lnTo>
                    <a:pt x="59619" y="586783"/>
                  </a:lnTo>
                  <a:lnTo>
                    <a:pt x="84539" y="618015"/>
                  </a:lnTo>
                  <a:lnTo>
                    <a:pt x="113281" y="647582"/>
                  </a:lnTo>
                  <a:lnTo>
                    <a:pt x="145626" y="675338"/>
                  </a:lnTo>
                  <a:lnTo>
                    <a:pt x="181356" y="701140"/>
                  </a:lnTo>
                  <a:lnTo>
                    <a:pt x="220250" y="724840"/>
                  </a:lnTo>
                  <a:lnTo>
                    <a:pt x="262092" y="746296"/>
                  </a:lnTo>
                  <a:lnTo>
                    <a:pt x="306662" y="765361"/>
                  </a:lnTo>
                  <a:lnTo>
                    <a:pt x="353742" y="781891"/>
                  </a:lnTo>
                  <a:lnTo>
                    <a:pt x="403112" y="795740"/>
                  </a:lnTo>
                  <a:lnTo>
                    <a:pt x="454554" y="806764"/>
                  </a:lnTo>
                  <a:lnTo>
                    <a:pt x="507849" y="814818"/>
                  </a:lnTo>
                  <a:lnTo>
                    <a:pt x="562779" y="819757"/>
                  </a:lnTo>
                  <a:lnTo>
                    <a:pt x="619124" y="821435"/>
                  </a:lnTo>
                  <a:lnTo>
                    <a:pt x="675470" y="819757"/>
                  </a:lnTo>
                  <a:lnTo>
                    <a:pt x="730400" y="814818"/>
                  </a:lnTo>
                  <a:lnTo>
                    <a:pt x="783695" y="806764"/>
                  </a:lnTo>
                  <a:lnTo>
                    <a:pt x="835137" y="795740"/>
                  </a:lnTo>
                  <a:lnTo>
                    <a:pt x="884507" y="781891"/>
                  </a:lnTo>
                  <a:lnTo>
                    <a:pt x="931587" y="765361"/>
                  </a:lnTo>
                  <a:lnTo>
                    <a:pt x="976157" y="746296"/>
                  </a:lnTo>
                  <a:lnTo>
                    <a:pt x="1017999" y="724840"/>
                  </a:lnTo>
                  <a:lnTo>
                    <a:pt x="1056894" y="701140"/>
                  </a:lnTo>
                  <a:lnTo>
                    <a:pt x="1092623" y="675338"/>
                  </a:lnTo>
                  <a:lnTo>
                    <a:pt x="1124968" y="647582"/>
                  </a:lnTo>
                  <a:lnTo>
                    <a:pt x="1153710" y="618015"/>
                  </a:lnTo>
                  <a:lnTo>
                    <a:pt x="1178630" y="586783"/>
                  </a:lnTo>
                  <a:lnTo>
                    <a:pt x="1199510" y="554031"/>
                  </a:lnTo>
                  <a:lnTo>
                    <a:pt x="1228273" y="484545"/>
                  </a:lnTo>
                  <a:lnTo>
                    <a:pt x="1238249" y="410717"/>
                  </a:lnTo>
                  <a:lnTo>
                    <a:pt x="1235719" y="373334"/>
                  </a:lnTo>
                  <a:lnTo>
                    <a:pt x="1216130" y="301532"/>
                  </a:lnTo>
                  <a:lnTo>
                    <a:pt x="1178630" y="234652"/>
                  </a:lnTo>
                  <a:lnTo>
                    <a:pt x="1153710" y="203420"/>
                  </a:lnTo>
                  <a:lnTo>
                    <a:pt x="1124968" y="173853"/>
                  </a:lnTo>
                  <a:lnTo>
                    <a:pt x="1092623" y="146097"/>
                  </a:lnTo>
                  <a:lnTo>
                    <a:pt x="1056894" y="120295"/>
                  </a:lnTo>
                  <a:lnTo>
                    <a:pt x="1017999" y="96595"/>
                  </a:lnTo>
                  <a:lnTo>
                    <a:pt x="976157" y="75139"/>
                  </a:lnTo>
                  <a:lnTo>
                    <a:pt x="931587" y="56074"/>
                  </a:lnTo>
                  <a:lnTo>
                    <a:pt x="884507" y="39544"/>
                  </a:lnTo>
                  <a:lnTo>
                    <a:pt x="835137" y="25695"/>
                  </a:lnTo>
                  <a:lnTo>
                    <a:pt x="783695" y="14671"/>
                  </a:lnTo>
                  <a:lnTo>
                    <a:pt x="730400" y="6617"/>
                  </a:lnTo>
                  <a:lnTo>
                    <a:pt x="675470" y="1678"/>
                  </a:lnTo>
                  <a:lnTo>
                    <a:pt x="619124" y="0"/>
                  </a:lnTo>
                  <a:close/>
                </a:path>
              </a:pathLst>
            </a:custGeom>
            <a:solidFill>
              <a:srgbClr val="FFFFFF"/>
            </a:solidFill>
          </p:spPr>
          <p:txBody>
            <a:bodyPr wrap="square" lIns="0" tIns="0" rIns="0" bIns="0" rtlCol="0"/>
            <a:lstStyle/>
            <a:p>
              <a:endParaRPr/>
            </a:p>
          </p:txBody>
        </p:sp>
      </p:grpSp>
      <p:pic>
        <p:nvPicPr>
          <p:cNvPr id="5" name="object 9"/>
          <p:cNvPicPr/>
          <p:nvPr/>
        </p:nvPicPr>
        <p:blipFill>
          <a:blip r:embed="rId3" cstate="print"/>
          <a:stretch>
            <a:fillRect/>
          </a:stretch>
        </p:blipFill>
        <p:spPr>
          <a:xfrm>
            <a:off x="0" y="36576"/>
            <a:ext cx="2531364" cy="501396"/>
          </a:xfrm>
          <a:prstGeom prst="rect">
            <a:avLst/>
          </a:prstGeom>
        </p:spPr>
      </p:pic>
    </p:spTree>
    <p:extLst>
      <p:ext uri="{BB962C8B-B14F-4D97-AF65-F5344CB8AC3E}">
        <p14:creationId xmlns:p14="http://schemas.microsoft.com/office/powerpoint/2010/main" val="31723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1214119" y="879093"/>
            <a:ext cx="2476500" cy="269875"/>
          </a:xfrm>
          <a:prstGeom prst="rect">
            <a:avLst/>
          </a:prstGeom>
        </p:spPr>
        <p:txBody>
          <a:bodyPr vert="horz" wrap="square" lIns="0" tIns="12700" rIns="0" bIns="0" rtlCol="0">
            <a:spAutoFit/>
          </a:bodyPr>
          <a:lstStyle/>
          <a:p>
            <a:pPr marL="12700">
              <a:lnSpc>
                <a:spcPct val="100000"/>
              </a:lnSpc>
              <a:spcBef>
                <a:spcPts val="100"/>
              </a:spcBef>
            </a:pPr>
            <a:r>
              <a:rPr sz="1600" spc="-45" dirty="0">
                <a:solidFill>
                  <a:srgbClr val="001F5F"/>
                </a:solidFill>
                <a:latin typeface="Gill Sans MT"/>
                <a:cs typeface="Gill Sans MT"/>
              </a:rPr>
              <a:t>8.2</a:t>
            </a:r>
            <a:r>
              <a:rPr sz="1600" spc="-170" dirty="0">
                <a:solidFill>
                  <a:srgbClr val="001F5F"/>
                </a:solidFill>
                <a:latin typeface="Gill Sans MT"/>
                <a:cs typeface="Gill Sans MT"/>
              </a:rPr>
              <a:t> </a:t>
            </a:r>
            <a:r>
              <a:rPr sz="1600" spc="-135" dirty="0">
                <a:solidFill>
                  <a:srgbClr val="001F5F"/>
                </a:solidFill>
                <a:latin typeface="Gill Sans MT"/>
                <a:cs typeface="Gill Sans MT"/>
              </a:rPr>
              <a:t>EFECTOS</a:t>
            </a:r>
            <a:r>
              <a:rPr sz="1600" spc="-160" dirty="0">
                <a:solidFill>
                  <a:srgbClr val="001F5F"/>
                </a:solidFill>
                <a:latin typeface="Gill Sans MT"/>
                <a:cs typeface="Gill Sans MT"/>
              </a:rPr>
              <a:t> </a:t>
            </a:r>
            <a:r>
              <a:rPr sz="1600" spc="-120" dirty="0">
                <a:solidFill>
                  <a:srgbClr val="001F5F"/>
                </a:solidFill>
                <a:latin typeface="Gill Sans MT"/>
                <a:cs typeface="Gill Sans MT"/>
              </a:rPr>
              <a:t>DEL</a:t>
            </a:r>
            <a:r>
              <a:rPr sz="1600" spc="-160" dirty="0">
                <a:solidFill>
                  <a:srgbClr val="001F5F"/>
                </a:solidFill>
                <a:latin typeface="Gill Sans MT"/>
                <a:cs typeface="Gill Sans MT"/>
              </a:rPr>
              <a:t> </a:t>
            </a:r>
            <a:r>
              <a:rPr sz="1600" spc="-50" dirty="0">
                <a:solidFill>
                  <a:srgbClr val="001F5F"/>
                </a:solidFill>
                <a:latin typeface="Gill Sans MT"/>
                <a:cs typeface="Gill Sans MT"/>
              </a:rPr>
              <a:t>ESTRÉS</a:t>
            </a:r>
            <a:r>
              <a:rPr sz="1600" spc="-165" dirty="0">
                <a:solidFill>
                  <a:srgbClr val="001F5F"/>
                </a:solidFill>
                <a:latin typeface="Gill Sans MT"/>
                <a:cs typeface="Gill Sans MT"/>
              </a:rPr>
              <a:t> </a:t>
            </a:r>
            <a:r>
              <a:rPr sz="1600" spc="-100" dirty="0">
                <a:solidFill>
                  <a:srgbClr val="001F5F"/>
                </a:solidFill>
                <a:latin typeface="Gill Sans MT"/>
                <a:cs typeface="Gill Sans MT"/>
              </a:rPr>
              <a:t>EN</a:t>
            </a:r>
            <a:r>
              <a:rPr sz="1600" spc="-170" dirty="0">
                <a:solidFill>
                  <a:srgbClr val="001F5F"/>
                </a:solidFill>
                <a:latin typeface="Gill Sans MT"/>
                <a:cs typeface="Gill Sans MT"/>
              </a:rPr>
              <a:t> </a:t>
            </a:r>
            <a:r>
              <a:rPr sz="1600" spc="-25" dirty="0">
                <a:solidFill>
                  <a:srgbClr val="001F5F"/>
                </a:solidFill>
                <a:latin typeface="Gill Sans MT"/>
                <a:cs typeface="Gill Sans MT"/>
              </a:rPr>
              <a:t>EL</a:t>
            </a:r>
            <a:endParaRPr sz="1600">
              <a:latin typeface="Gill Sans MT"/>
              <a:cs typeface="Gill Sans MT"/>
            </a:endParaRPr>
          </a:p>
        </p:txBody>
      </p:sp>
      <p:sp>
        <p:nvSpPr>
          <p:cNvPr id="4" name="object 4"/>
          <p:cNvSpPr/>
          <p:nvPr/>
        </p:nvSpPr>
        <p:spPr>
          <a:xfrm>
            <a:off x="0" y="1164336"/>
            <a:ext cx="3931920" cy="24765"/>
          </a:xfrm>
          <a:custGeom>
            <a:avLst/>
            <a:gdLst/>
            <a:ahLst/>
            <a:cxnLst/>
            <a:rect l="l" t="t" r="r" b="b"/>
            <a:pathLst>
              <a:path w="3931920" h="24765">
                <a:moveTo>
                  <a:pt x="0" y="24406"/>
                </a:moveTo>
                <a:lnTo>
                  <a:pt x="3931539" y="0"/>
                </a:lnTo>
              </a:path>
            </a:pathLst>
          </a:custGeom>
          <a:ln w="6350">
            <a:solidFill>
              <a:srgbClr val="221F25"/>
            </a:solidFill>
          </a:ln>
        </p:spPr>
        <p:txBody>
          <a:bodyPr wrap="square" lIns="0" tIns="0" rIns="0" bIns="0" rtlCol="0"/>
          <a:lstStyle/>
          <a:p>
            <a:endParaRPr/>
          </a:p>
        </p:txBody>
      </p:sp>
      <p:sp>
        <p:nvSpPr>
          <p:cNvPr id="5" name="object 5"/>
          <p:cNvSpPr txBox="1">
            <a:spLocks noGrp="1"/>
          </p:cNvSpPr>
          <p:nvPr>
            <p:ph type="title"/>
          </p:nvPr>
        </p:nvSpPr>
        <p:spPr>
          <a:xfrm>
            <a:off x="1111250" y="981964"/>
            <a:ext cx="2599690" cy="939800"/>
          </a:xfrm>
          <a:prstGeom prst="rect">
            <a:avLst/>
          </a:prstGeom>
        </p:spPr>
        <p:txBody>
          <a:bodyPr vert="horz" wrap="square" lIns="0" tIns="12700" rIns="0" bIns="0" rtlCol="0">
            <a:spAutoFit/>
          </a:bodyPr>
          <a:lstStyle/>
          <a:p>
            <a:pPr marL="12700">
              <a:lnSpc>
                <a:spcPct val="100000"/>
              </a:lnSpc>
              <a:spcBef>
                <a:spcPts val="100"/>
              </a:spcBef>
            </a:pPr>
            <a:r>
              <a:rPr i="1" spc="-720" dirty="0">
                <a:solidFill>
                  <a:srgbClr val="001F5F"/>
                </a:solidFill>
                <a:latin typeface="Arial Narrow"/>
                <a:cs typeface="Arial Narrow"/>
              </a:rPr>
              <a:t>Desempeño</a:t>
            </a:r>
          </a:p>
        </p:txBody>
      </p:sp>
      <p:sp>
        <p:nvSpPr>
          <p:cNvPr id="6" name="object 6"/>
          <p:cNvSpPr txBox="1"/>
          <p:nvPr/>
        </p:nvSpPr>
        <p:spPr>
          <a:xfrm>
            <a:off x="1125474" y="3585971"/>
            <a:ext cx="2974340" cy="1397000"/>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2E2933"/>
                </a:solidFill>
                <a:latin typeface="Gill Sans MT"/>
                <a:cs typeface="Gill Sans MT"/>
              </a:rPr>
              <a:t>El</a:t>
            </a:r>
            <a:r>
              <a:rPr sz="1800" spc="475" dirty="0">
                <a:solidFill>
                  <a:srgbClr val="2E2933"/>
                </a:solidFill>
                <a:latin typeface="Gill Sans MT"/>
                <a:cs typeface="Gill Sans MT"/>
              </a:rPr>
              <a:t> </a:t>
            </a:r>
            <a:r>
              <a:rPr sz="1800" dirty="0">
                <a:solidFill>
                  <a:srgbClr val="2E2933"/>
                </a:solidFill>
                <a:latin typeface="Gill Sans MT"/>
                <a:cs typeface="Gill Sans MT"/>
              </a:rPr>
              <a:t>estrés</a:t>
            </a:r>
            <a:r>
              <a:rPr sz="1800" spc="475" dirty="0">
                <a:solidFill>
                  <a:srgbClr val="2E2933"/>
                </a:solidFill>
                <a:latin typeface="Gill Sans MT"/>
                <a:cs typeface="Gill Sans MT"/>
              </a:rPr>
              <a:t> </a:t>
            </a:r>
            <a:r>
              <a:rPr sz="1800" dirty="0">
                <a:solidFill>
                  <a:srgbClr val="2E2933"/>
                </a:solidFill>
                <a:latin typeface="Gill Sans MT"/>
                <a:cs typeface="Gill Sans MT"/>
              </a:rPr>
              <a:t>en</a:t>
            </a:r>
            <a:r>
              <a:rPr sz="1800" spc="470" dirty="0">
                <a:solidFill>
                  <a:srgbClr val="2E2933"/>
                </a:solidFill>
                <a:latin typeface="Gill Sans MT"/>
                <a:cs typeface="Gill Sans MT"/>
              </a:rPr>
              <a:t> </a:t>
            </a:r>
            <a:r>
              <a:rPr sz="1800" dirty="0">
                <a:solidFill>
                  <a:srgbClr val="2E2933"/>
                </a:solidFill>
                <a:latin typeface="Gill Sans MT"/>
                <a:cs typeface="Gill Sans MT"/>
              </a:rPr>
              <a:t>el</a:t>
            </a:r>
            <a:r>
              <a:rPr sz="1800" spc="475" dirty="0">
                <a:solidFill>
                  <a:srgbClr val="2E2933"/>
                </a:solidFill>
                <a:latin typeface="Gill Sans MT"/>
                <a:cs typeface="Gill Sans MT"/>
              </a:rPr>
              <a:t> </a:t>
            </a:r>
            <a:r>
              <a:rPr sz="1800" dirty="0">
                <a:solidFill>
                  <a:srgbClr val="2E2933"/>
                </a:solidFill>
                <a:latin typeface="Gill Sans MT"/>
                <a:cs typeface="Gill Sans MT"/>
              </a:rPr>
              <a:t>trabajo</a:t>
            </a:r>
            <a:r>
              <a:rPr sz="1800" spc="475" dirty="0">
                <a:solidFill>
                  <a:srgbClr val="2E2933"/>
                </a:solidFill>
                <a:latin typeface="Gill Sans MT"/>
                <a:cs typeface="Gill Sans MT"/>
              </a:rPr>
              <a:t> </a:t>
            </a:r>
            <a:r>
              <a:rPr sz="1800" spc="-10" dirty="0">
                <a:solidFill>
                  <a:srgbClr val="2E2933"/>
                </a:solidFill>
                <a:latin typeface="Gill Sans MT"/>
                <a:cs typeface="Gill Sans MT"/>
              </a:rPr>
              <a:t>puede </a:t>
            </a:r>
            <a:r>
              <a:rPr sz="1800" spc="-30" dirty="0">
                <a:solidFill>
                  <a:srgbClr val="2E2933"/>
                </a:solidFill>
                <a:latin typeface="Gill Sans MT"/>
                <a:cs typeface="Gill Sans MT"/>
              </a:rPr>
              <a:t>resultar</a:t>
            </a:r>
            <a:r>
              <a:rPr sz="1800" spc="-60" dirty="0">
                <a:solidFill>
                  <a:srgbClr val="2E2933"/>
                </a:solidFill>
                <a:latin typeface="Gill Sans MT"/>
                <a:cs typeface="Gill Sans MT"/>
              </a:rPr>
              <a:t> </a:t>
            </a:r>
            <a:r>
              <a:rPr sz="1800" spc="-30" dirty="0">
                <a:solidFill>
                  <a:srgbClr val="2E2933"/>
                </a:solidFill>
                <a:latin typeface="Gill Sans MT"/>
                <a:cs typeface="Gill Sans MT"/>
              </a:rPr>
              <a:t>positivo</a:t>
            </a:r>
            <a:r>
              <a:rPr sz="1800" spc="-65" dirty="0">
                <a:solidFill>
                  <a:srgbClr val="2E2933"/>
                </a:solidFill>
                <a:latin typeface="Gill Sans MT"/>
                <a:cs typeface="Gill Sans MT"/>
              </a:rPr>
              <a:t> </a:t>
            </a:r>
            <a:r>
              <a:rPr sz="1800" spc="-20" dirty="0">
                <a:solidFill>
                  <a:srgbClr val="2E2933"/>
                </a:solidFill>
                <a:latin typeface="Gill Sans MT"/>
                <a:cs typeface="Gill Sans MT"/>
              </a:rPr>
              <a:t>cuando</a:t>
            </a:r>
            <a:r>
              <a:rPr sz="1800" spc="-65" dirty="0">
                <a:solidFill>
                  <a:srgbClr val="2E2933"/>
                </a:solidFill>
                <a:latin typeface="Gill Sans MT"/>
                <a:cs typeface="Gill Sans MT"/>
              </a:rPr>
              <a:t> </a:t>
            </a:r>
            <a:r>
              <a:rPr sz="1800" spc="-50" dirty="0">
                <a:solidFill>
                  <a:srgbClr val="2E2933"/>
                </a:solidFill>
                <a:latin typeface="Gill Sans MT"/>
                <a:cs typeface="Gill Sans MT"/>
              </a:rPr>
              <a:t>se</a:t>
            </a:r>
            <a:r>
              <a:rPr sz="1800" spc="-65" dirty="0">
                <a:solidFill>
                  <a:srgbClr val="2E2933"/>
                </a:solidFill>
                <a:latin typeface="Gill Sans MT"/>
                <a:cs typeface="Gill Sans MT"/>
              </a:rPr>
              <a:t> </a:t>
            </a:r>
            <a:r>
              <a:rPr sz="1800" dirty="0">
                <a:solidFill>
                  <a:srgbClr val="2E2933"/>
                </a:solidFill>
                <a:latin typeface="Gill Sans MT"/>
                <a:cs typeface="Gill Sans MT"/>
              </a:rPr>
              <a:t>da</a:t>
            </a:r>
            <a:r>
              <a:rPr sz="1800" spc="-60" dirty="0">
                <a:solidFill>
                  <a:srgbClr val="2E2933"/>
                </a:solidFill>
                <a:latin typeface="Gill Sans MT"/>
                <a:cs typeface="Gill Sans MT"/>
              </a:rPr>
              <a:t> </a:t>
            </a:r>
            <a:r>
              <a:rPr sz="1800" spc="-25" dirty="0">
                <a:solidFill>
                  <a:srgbClr val="2E2933"/>
                </a:solidFill>
                <a:latin typeface="Gill Sans MT"/>
                <a:cs typeface="Gill Sans MT"/>
              </a:rPr>
              <a:t>en </a:t>
            </a:r>
            <a:r>
              <a:rPr sz="1800" spc="55" dirty="0">
                <a:solidFill>
                  <a:srgbClr val="2E2933"/>
                </a:solidFill>
                <a:latin typeface="Gill Sans MT"/>
                <a:cs typeface="Gill Sans MT"/>
              </a:rPr>
              <a:t>baja</a:t>
            </a:r>
            <a:r>
              <a:rPr sz="1800" spc="345" dirty="0">
                <a:solidFill>
                  <a:srgbClr val="2E2933"/>
                </a:solidFill>
                <a:latin typeface="Gill Sans MT"/>
                <a:cs typeface="Gill Sans MT"/>
              </a:rPr>
              <a:t> </a:t>
            </a:r>
            <a:r>
              <a:rPr sz="1800" dirty="0">
                <a:solidFill>
                  <a:srgbClr val="2E2933"/>
                </a:solidFill>
                <a:latin typeface="Gill Sans MT"/>
                <a:cs typeface="Gill Sans MT"/>
              </a:rPr>
              <a:t>intensidad,</a:t>
            </a:r>
            <a:r>
              <a:rPr sz="1800" spc="350" dirty="0">
                <a:solidFill>
                  <a:srgbClr val="2E2933"/>
                </a:solidFill>
                <a:latin typeface="Gill Sans MT"/>
                <a:cs typeface="Gill Sans MT"/>
              </a:rPr>
              <a:t> </a:t>
            </a:r>
            <a:r>
              <a:rPr sz="1800" dirty="0">
                <a:solidFill>
                  <a:srgbClr val="2E2933"/>
                </a:solidFill>
                <a:latin typeface="Gill Sans MT"/>
                <a:cs typeface="Gill Sans MT"/>
              </a:rPr>
              <a:t>permitiendo</a:t>
            </a:r>
            <a:r>
              <a:rPr sz="1800" spc="350" dirty="0">
                <a:solidFill>
                  <a:srgbClr val="2E2933"/>
                </a:solidFill>
                <a:latin typeface="Gill Sans MT"/>
                <a:cs typeface="Gill Sans MT"/>
              </a:rPr>
              <a:t> </a:t>
            </a:r>
            <a:r>
              <a:rPr sz="1800" spc="10" dirty="0">
                <a:solidFill>
                  <a:srgbClr val="2E2933"/>
                </a:solidFill>
                <a:latin typeface="Gill Sans MT"/>
                <a:cs typeface="Gill Sans MT"/>
              </a:rPr>
              <a:t>a </a:t>
            </a:r>
            <a:r>
              <a:rPr sz="1800" dirty="0">
                <a:solidFill>
                  <a:srgbClr val="2E2933"/>
                </a:solidFill>
                <a:latin typeface="Gill Sans MT"/>
                <a:cs typeface="Gill Sans MT"/>
              </a:rPr>
              <a:t>los</a:t>
            </a:r>
            <a:r>
              <a:rPr sz="1800" spc="260" dirty="0">
                <a:solidFill>
                  <a:srgbClr val="2E2933"/>
                </a:solidFill>
                <a:latin typeface="Gill Sans MT"/>
                <a:cs typeface="Gill Sans MT"/>
              </a:rPr>
              <a:t>  </a:t>
            </a:r>
            <a:r>
              <a:rPr sz="1800" dirty="0">
                <a:solidFill>
                  <a:srgbClr val="2E2933"/>
                </a:solidFill>
                <a:latin typeface="Gill Sans MT"/>
                <a:cs typeface="Gill Sans MT"/>
              </a:rPr>
              <a:t>profesionales</a:t>
            </a:r>
            <a:r>
              <a:rPr sz="1800" spc="265" dirty="0">
                <a:solidFill>
                  <a:srgbClr val="2E2933"/>
                </a:solidFill>
                <a:latin typeface="Gill Sans MT"/>
                <a:cs typeface="Gill Sans MT"/>
              </a:rPr>
              <a:t>  </a:t>
            </a:r>
            <a:r>
              <a:rPr sz="1800" spc="-20" dirty="0">
                <a:solidFill>
                  <a:srgbClr val="2E2933"/>
                </a:solidFill>
                <a:latin typeface="Gill Sans MT"/>
                <a:cs typeface="Gill Sans MT"/>
              </a:rPr>
              <a:t>mantenerse </a:t>
            </a:r>
            <a:r>
              <a:rPr sz="1800" spc="-40" dirty="0">
                <a:solidFill>
                  <a:srgbClr val="2E2933"/>
                </a:solidFill>
                <a:latin typeface="Gill Sans MT"/>
                <a:cs typeface="Gill Sans MT"/>
              </a:rPr>
              <a:t>activos</a:t>
            </a:r>
            <a:r>
              <a:rPr sz="1800" spc="-180" dirty="0">
                <a:solidFill>
                  <a:srgbClr val="2E2933"/>
                </a:solidFill>
                <a:latin typeface="Gill Sans MT"/>
                <a:cs typeface="Gill Sans MT"/>
              </a:rPr>
              <a:t> </a:t>
            </a:r>
            <a:r>
              <a:rPr sz="1800" spc="-30" dirty="0">
                <a:solidFill>
                  <a:srgbClr val="2E2933"/>
                </a:solidFill>
                <a:latin typeface="Gill Sans MT"/>
                <a:cs typeface="Gill Sans MT"/>
              </a:rPr>
              <a:t>y</a:t>
            </a:r>
            <a:r>
              <a:rPr sz="1800" spc="-170" dirty="0">
                <a:solidFill>
                  <a:srgbClr val="2E2933"/>
                </a:solidFill>
                <a:latin typeface="Gill Sans MT"/>
                <a:cs typeface="Gill Sans MT"/>
              </a:rPr>
              <a:t> </a:t>
            </a:r>
            <a:r>
              <a:rPr sz="1800" spc="-10" dirty="0">
                <a:solidFill>
                  <a:srgbClr val="2E2933"/>
                </a:solidFill>
                <a:latin typeface="Gill Sans MT"/>
                <a:cs typeface="Gill Sans MT"/>
              </a:rPr>
              <a:t>alertas.</a:t>
            </a:r>
            <a:endParaRPr sz="1800">
              <a:latin typeface="Gill Sans MT"/>
              <a:cs typeface="Gill Sans MT"/>
            </a:endParaRPr>
          </a:p>
        </p:txBody>
      </p:sp>
      <p:sp>
        <p:nvSpPr>
          <p:cNvPr id="7" name="object 7"/>
          <p:cNvSpPr txBox="1"/>
          <p:nvPr/>
        </p:nvSpPr>
        <p:spPr>
          <a:xfrm>
            <a:off x="1125474" y="5231891"/>
            <a:ext cx="2275205" cy="574040"/>
          </a:xfrm>
          <a:prstGeom prst="rect">
            <a:avLst/>
          </a:prstGeom>
        </p:spPr>
        <p:txBody>
          <a:bodyPr vert="horz" wrap="square" lIns="0" tIns="12700" rIns="0" bIns="0" rtlCol="0">
            <a:spAutoFit/>
          </a:bodyPr>
          <a:lstStyle/>
          <a:p>
            <a:pPr marL="12700" marR="5080">
              <a:lnSpc>
                <a:spcPct val="100000"/>
              </a:lnSpc>
              <a:spcBef>
                <a:spcPts val="100"/>
              </a:spcBef>
              <a:tabLst>
                <a:tab pos="521970" algn="l"/>
                <a:tab pos="837565" algn="l"/>
                <a:tab pos="1234440" algn="l"/>
                <a:tab pos="1602740" algn="l"/>
              </a:tabLst>
            </a:pPr>
            <a:r>
              <a:rPr sz="1800" spc="-25" dirty="0">
                <a:solidFill>
                  <a:srgbClr val="2E2933"/>
                </a:solidFill>
                <a:latin typeface="Gill Sans MT"/>
                <a:cs typeface="Gill Sans MT"/>
              </a:rPr>
              <a:t>No</a:t>
            </a:r>
            <a:r>
              <a:rPr sz="1800" dirty="0">
                <a:solidFill>
                  <a:srgbClr val="2E2933"/>
                </a:solidFill>
                <a:latin typeface="Gill Sans MT"/>
                <a:cs typeface="Gill Sans MT"/>
              </a:rPr>
              <a:t>	</a:t>
            </a:r>
            <a:r>
              <a:rPr sz="1800" spc="-10" dirty="0">
                <a:solidFill>
                  <a:srgbClr val="2E2933"/>
                </a:solidFill>
                <a:latin typeface="Gill Sans MT"/>
                <a:cs typeface="Gill Sans MT"/>
              </a:rPr>
              <a:t>obstante,</a:t>
            </a:r>
            <a:r>
              <a:rPr sz="1800" dirty="0">
                <a:solidFill>
                  <a:srgbClr val="2E2933"/>
                </a:solidFill>
                <a:latin typeface="Gill Sans MT"/>
                <a:cs typeface="Gill Sans MT"/>
              </a:rPr>
              <a:t>	</a:t>
            </a:r>
            <a:r>
              <a:rPr sz="1800" spc="-25" dirty="0">
                <a:solidFill>
                  <a:srgbClr val="2E2933"/>
                </a:solidFill>
                <a:latin typeface="Gill Sans MT"/>
                <a:cs typeface="Gill Sans MT"/>
              </a:rPr>
              <a:t>cuando </a:t>
            </a:r>
            <a:r>
              <a:rPr sz="1800" spc="-10" dirty="0">
                <a:solidFill>
                  <a:srgbClr val="2E2933"/>
                </a:solidFill>
                <a:latin typeface="Gill Sans MT"/>
                <a:cs typeface="Gill Sans MT"/>
              </a:rPr>
              <a:t>niveles</a:t>
            </a:r>
            <a:r>
              <a:rPr sz="1800" dirty="0">
                <a:solidFill>
                  <a:srgbClr val="2E2933"/>
                </a:solidFill>
                <a:latin typeface="Gill Sans MT"/>
                <a:cs typeface="Gill Sans MT"/>
              </a:rPr>
              <a:t>	</a:t>
            </a:r>
            <a:r>
              <a:rPr sz="1800" spc="-25" dirty="0">
                <a:solidFill>
                  <a:srgbClr val="2E2933"/>
                </a:solidFill>
                <a:latin typeface="Gill Sans MT"/>
                <a:cs typeface="Gill Sans MT"/>
              </a:rPr>
              <a:t>se</a:t>
            </a:r>
            <a:r>
              <a:rPr sz="1800" dirty="0">
                <a:solidFill>
                  <a:srgbClr val="2E2933"/>
                </a:solidFill>
                <a:latin typeface="Gill Sans MT"/>
                <a:cs typeface="Gill Sans MT"/>
              </a:rPr>
              <a:t>	</a:t>
            </a:r>
            <a:r>
              <a:rPr sz="1800" spc="-20" dirty="0">
                <a:solidFill>
                  <a:srgbClr val="2E2933"/>
                </a:solidFill>
                <a:latin typeface="Gill Sans MT"/>
                <a:cs typeface="Gill Sans MT"/>
              </a:rPr>
              <a:t>sobrepasan</a:t>
            </a:r>
            <a:endParaRPr sz="1800">
              <a:latin typeface="Gill Sans MT"/>
              <a:cs typeface="Gill Sans MT"/>
            </a:endParaRPr>
          </a:p>
        </p:txBody>
      </p:sp>
      <p:sp>
        <p:nvSpPr>
          <p:cNvPr id="8" name="object 8"/>
          <p:cNvSpPr txBox="1"/>
          <p:nvPr/>
        </p:nvSpPr>
        <p:spPr>
          <a:xfrm>
            <a:off x="3579876" y="5231891"/>
            <a:ext cx="520065" cy="574040"/>
          </a:xfrm>
          <a:prstGeom prst="rect">
            <a:avLst/>
          </a:prstGeom>
        </p:spPr>
        <p:txBody>
          <a:bodyPr vert="horz" wrap="square" lIns="0" tIns="12700" rIns="0" bIns="0" rtlCol="0">
            <a:spAutoFit/>
          </a:bodyPr>
          <a:lstStyle/>
          <a:p>
            <a:pPr marL="12700" marR="5080" indent="36195">
              <a:lnSpc>
                <a:spcPct val="100000"/>
              </a:lnSpc>
              <a:spcBef>
                <a:spcPts val="100"/>
              </a:spcBef>
              <a:tabLst>
                <a:tab pos="318770" algn="l"/>
              </a:tabLst>
            </a:pPr>
            <a:r>
              <a:rPr sz="1800" spc="-60" dirty="0">
                <a:solidFill>
                  <a:srgbClr val="2E2933"/>
                </a:solidFill>
                <a:latin typeface="Gill Sans MT"/>
                <a:cs typeface="Gill Sans MT"/>
              </a:rPr>
              <a:t>estos </a:t>
            </a:r>
            <a:r>
              <a:rPr sz="1800" spc="-50" dirty="0">
                <a:solidFill>
                  <a:srgbClr val="2E2933"/>
                </a:solidFill>
                <a:latin typeface="Gill Sans MT"/>
                <a:cs typeface="Gill Sans MT"/>
              </a:rPr>
              <a:t>y</a:t>
            </a:r>
            <a:r>
              <a:rPr sz="1800" dirty="0">
                <a:solidFill>
                  <a:srgbClr val="2E2933"/>
                </a:solidFill>
                <a:latin typeface="Gill Sans MT"/>
                <a:cs typeface="Gill Sans MT"/>
              </a:rPr>
              <a:t>	</a:t>
            </a:r>
            <a:r>
              <a:rPr sz="1800" spc="-60" dirty="0">
                <a:solidFill>
                  <a:srgbClr val="2E2933"/>
                </a:solidFill>
                <a:latin typeface="Gill Sans MT"/>
                <a:cs typeface="Gill Sans MT"/>
              </a:rPr>
              <a:t>se</a:t>
            </a:r>
            <a:endParaRPr sz="1800">
              <a:latin typeface="Gill Sans MT"/>
              <a:cs typeface="Gill Sans MT"/>
            </a:endParaRPr>
          </a:p>
        </p:txBody>
      </p:sp>
      <p:sp>
        <p:nvSpPr>
          <p:cNvPr id="9" name="object 9"/>
          <p:cNvSpPr txBox="1"/>
          <p:nvPr/>
        </p:nvSpPr>
        <p:spPr>
          <a:xfrm>
            <a:off x="1125474" y="5780532"/>
            <a:ext cx="2974340" cy="576580"/>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2E2933"/>
                </a:solidFill>
                <a:latin typeface="Gill Sans MT"/>
                <a:cs typeface="Gill Sans MT"/>
              </a:rPr>
              <a:t>convierte</a:t>
            </a:r>
            <a:r>
              <a:rPr sz="1800" spc="-70" dirty="0">
                <a:solidFill>
                  <a:srgbClr val="2E2933"/>
                </a:solidFill>
                <a:latin typeface="Gill Sans MT"/>
                <a:cs typeface="Gill Sans MT"/>
              </a:rPr>
              <a:t> </a:t>
            </a:r>
            <a:r>
              <a:rPr sz="1800" spc="-20" dirty="0">
                <a:solidFill>
                  <a:srgbClr val="2E2933"/>
                </a:solidFill>
                <a:latin typeface="Gill Sans MT"/>
                <a:cs typeface="Gill Sans MT"/>
              </a:rPr>
              <a:t>en</a:t>
            </a:r>
            <a:r>
              <a:rPr sz="1800" spc="-75" dirty="0">
                <a:solidFill>
                  <a:srgbClr val="2E2933"/>
                </a:solidFill>
                <a:latin typeface="Gill Sans MT"/>
                <a:cs typeface="Gill Sans MT"/>
              </a:rPr>
              <a:t> </a:t>
            </a:r>
            <a:r>
              <a:rPr sz="1800" dirty="0">
                <a:solidFill>
                  <a:srgbClr val="2E2933"/>
                </a:solidFill>
                <a:latin typeface="Gill Sans MT"/>
                <a:cs typeface="Gill Sans MT"/>
              </a:rPr>
              <a:t>patología</a:t>
            </a:r>
            <a:r>
              <a:rPr sz="1800" spc="-65" dirty="0">
                <a:solidFill>
                  <a:srgbClr val="2E2933"/>
                </a:solidFill>
                <a:latin typeface="Gill Sans MT"/>
                <a:cs typeface="Gill Sans MT"/>
              </a:rPr>
              <a:t> </a:t>
            </a:r>
            <a:r>
              <a:rPr sz="1800" spc="-10" dirty="0">
                <a:solidFill>
                  <a:srgbClr val="2E2933"/>
                </a:solidFill>
                <a:latin typeface="Gill Sans MT"/>
                <a:cs typeface="Gill Sans MT"/>
              </a:rPr>
              <a:t>surgen</a:t>
            </a:r>
            <a:r>
              <a:rPr sz="1800" spc="-60" dirty="0">
                <a:solidFill>
                  <a:srgbClr val="2E2933"/>
                </a:solidFill>
                <a:latin typeface="Gill Sans MT"/>
                <a:cs typeface="Gill Sans MT"/>
              </a:rPr>
              <a:t> </a:t>
            </a:r>
            <a:r>
              <a:rPr sz="1800" spc="-25" dirty="0">
                <a:solidFill>
                  <a:srgbClr val="2E2933"/>
                </a:solidFill>
                <a:latin typeface="Gill Sans MT"/>
                <a:cs typeface="Gill Sans MT"/>
              </a:rPr>
              <a:t>las</a:t>
            </a:r>
            <a:endParaRPr sz="1800">
              <a:latin typeface="Gill Sans MT"/>
              <a:cs typeface="Gill Sans MT"/>
            </a:endParaRPr>
          </a:p>
          <a:p>
            <a:pPr marL="12700">
              <a:lnSpc>
                <a:spcPct val="100000"/>
              </a:lnSpc>
              <a:spcBef>
                <a:spcPts val="15"/>
              </a:spcBef>
            </a:pPr>
            <a:r>
              <a:rPr sz="1800" spc="-40" dirty="0">
                <a:solidFill>
                  <a:srgbClr val="2E2933"/>
                </a:solidFill>
                <a:latin typeface="Gill Sans MT"/>
                <a:cs typeface="Gill Sans MT"/>
              </a:rPr>
              <a:t>consecuencias</a:t>
            </a:r>
            <a:r>
              <a:rPr sz="1800" spc="-150" dirty="0">
                <a:solidFill>
                  <a:srgbClr val="2E2933"/>
                </a:solidFill>
                <a:latin typeface="Gill Sans MT"/>
                <a:cs typeface="Gill Sans MT"/>
              </a:rPr>
              <a:t> </a:t>
            </a:r>
            <a:r>
              <a:rPr sz="1800" spc="-10" dirty="0">
                <a:solidFill>
                  <a:srgbClr val="2E2933"/>
                </a:solidFill>
                <a:latin typeface="Gill Sans MT"/>
                <a:cs typeface="Gill Sans MT"/>
              </a:rPr>
              <a:t>negativas.</a:t>
            </a:r>
            <a:endParaRPr sz="1800">
              <a:latin typeface="Gill Sans MT"/>
              <a:cs typeface="Gill Sans MT"/>
            </a:endParaRPr>
          </a:p>
        </p:txBody>
      </p:sp>
      <p:pic>
        <p:nvPicPr>
          <p:cNvPr id="10" name="object 9"/>
          <p:cNvPicPr/>
          <p:nvPr/>
        </p:nvPicPr>
        <p:blipFill>
          <a:blip r:embed="rId3" cstate="print"/>
          <a:stretch>
            <a:fillRect/>
          </a:stretch>
        </p:blipFill>
        <p:spPr>
          <a:xfrm>
            <a:off x="9660635" y="0"/>
            <a:ext cx="2531364" cy="501396"/>
          </a:xfrm>
          <a:prstGeom prst="rect">
            <a:avLst/>
          </a:prstGeom>
        </p:spPr>
      </p:pic>
    </p:spTree>
    <p:extLst>
      <p:ext uri="{BB962C8B-B14F-4D97-AF65-F5344CB8AC3E}">
        <p14:creationId xmlns:p14="http://schemas.microsoft.com/office/powerpoint/2010/main" val="2711176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29200" y="196850"/>
            <a:ext cx="6945630" cy="6661150"/>
            <a:chOff x="2803398" y="197356"/>
            <a:chExt cx="6945630" cy="6661150"/>
          </a:xfrm>
        </p:grpSpPr>
        <p:pic>
          <p:nvPicPr>
            <p:cNvPr id="3" name="object 3"/>
            <p:cNvPicPr/>
            <p:nvPr/>
          </p:nvPicPr>
          <p:blipFill>
            <a:blip r:embed="rId2" cstate="print"/>
            <a:stretch>
              <a:fillRect/>
            </a:stretch>
          </p:blipFill>
          <p:spPr>
            <a:xfrm>
              <a:off x="2803398" y="197356"/>
              <a:ext cx="6945630" cy="6660641"/>
            </a:xfrm>
            <a:prstGeom prst="rect">
              <a:avLst/>
            </a:prstGeom>
          </p:spPr>
        </p:pic>
        <p:sp>
          <p:nvSpPr>
            <p:cNvPr id="4" name="object 4"/>
            <p:cNvSpPr/>
            <p:nvPr/>
          </p:nvSpPr>
          <p:spPr>
            <a:xfrm>
              <a:off x="5148833" y="2926080"/>
              <a:ext cx="2377440" cy="3931920"/>
            </a:xfrm>
            <a:custGeom>
              <a:avLst/>
              <a:gdLst/>
              <a:ahLst/>
              <a:cxnLst/>
              <a:rect l="l" t="t" r="r" b="b"/>
              <a:pathLst>
                <a:path w="2377440" h="3931920">
                  <a:moveTo>
                    <a:pt x="2377440" y="0"/>
                  </a:moveTo>
                  <a:lnTo>
                    <a:pt x="0" y="0"/>
                  </a:lnTo>
                  <a:lnTo>
                    <a:pt x="0" y="3931920"/>
                  </a:lnTo>
                  <a:lnTo>
                    <a:pt x="2377440" y="3931920"/>
                  </a:lnTo>
                  <a:lnTo>
                    <a:pt x="2377440" y="0"/>
                  </a:lnTo>
                  <a:close/>
                </a:path>
              </a:pathLst>
            </a:custGeom>
            <a:solidFill>
              <a:srgbClr val="FFFFFF"/>
            </a:solidFill>
          </p:spPr>
          <p:txBody>
            <a:bodyPr wrap="square" lIns="0" tIns="0" rIns="0" bIns="0" rtlCol="0"/>
            <a:lstStyle/>
            <a:p>
              <a:endParaRPr/>
            </a:p>
          </p:txBody>
        </p:sp>
      </p:grpSp>
      <p:pic>
        <p:nvPicPr>
          <p:cNvPr id="73730" name="Picture 2" descr="Riesgo de estrés laboral - Salud Laboral"/>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9351" r="41031"/>
          <a:stretch/>
        </p:blipFill>
        <p:spPr bwMode="auto">
          <a:xfrm>
            <a:off x="30480" y="737909"/>
            <a:ext cx="5067095" cy="6120091"/>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04800" y="1447800"/>
            <a:ext cx="4572000" cy="4999189"/>
          </a:xfrm>
          <a:prstGeom prst="rect">
            <a:avLst/>
          </a:prstGeom>
        </p:spPr>
        <p:txBody>
          <a:bodyPr wrap="square">
            <a:spAutoFit/>
          </a:bodyPr>
          <a:lstStyle/>
          <a:p>
            <a:pPr algn="just">
              <a:lnSpc>
                <a:spcPct val="107000"/>
              </a:lnSpc>
              <a:spcAft>
                <a:spcPts val="0"/>
              </a:spcAft>
            </a:pPr>
            <a:r>
              <a:rPr lang="es-SV" sz="2000" dirty="0">
                <a:solidFill>
                  <a:schemeClr val="accent1">
                    <a:lumMod val="50000"/>
                  </a:schemeClr>
                </a:solidFill>
                <a:latin typeface="Gill Sans MT" panose="020B0502020104020203" pitchFamily="34" charset="0"/>
                <a:ea typeface="Calibri" panose="020F0502020204030204" pitchFamily="34" charset="0"/>
                <a:cs typeface="Times New Roman" panose="02020603050405020304" pitchFamily="18" charset="0"/>
              </a:rPr>
              <a:t>E</a:t>
            </a:r>
            <a:r>
              <a:rPr lang="es-SV" sz="2000" dirty="0" smtClean="0">
                <a:solidFill>
                  <a:schemeClr val="accent1">
                    <a:lumMod val="50000"/>
                  </a:schemeClr>
                </a:solidFill>
                <a:effectLst/>
                <a:latin typeface="Gill Sans MT" panose="020B0502020104020203" pitchFamily="34" charset="0"/>
                <a:ea typeface="Calibri" panose="020F0502020204030204" pitchFamily="34" charset="0"/>
                <a:cs typeface="Times New Roman" panose="02020603050405020304" pitchFamily="18" charset="0"/>
              </a:rPr>
              <a:t>l estrés laboral es producto de la presión del entorno y se produce por la falta de capacidad del trabajador para responder a sus exigencias. Los principales síntomas que se presentan son: agotamiento físico y mental, irritabilidad, depresión, entre otros.</a:t>
            </a:r>
          </a:p>
          <a:p>
            <a:pPr algn="just">
              <a:lnSpc>
                <a:spcPct val="107000"/>
              </a:lnSpc>
              <a:spcAft>
                <a:spcPts val="0"/>
              </a:spcAft>
            </a:pPr>
            <a:endParaRPr lang="en-US" dirty="0" smtClean="0">
              <a:solidFill>
                <a:schemeClr val="accent1">
                  <a:lumMod val="50000"/>
                </a:schemeClr>
              </a:solidFill>
              <a:effectLst/>
              <a:latin typeface="Gill Sans MT" panose="020B0502020104020203"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s-SV" sz="2000" dirty="0" smtClean="0">
                <a:solidFill>
                  <a:schemeClr val="accent1">
                    <a:lumMod val="50000"/>
                  </a:schemeClr>
                </a:solidFill>
                <a:effectLst/>
                <a:latin typeface="Gill Sans MT" panose="020B0502020104020203" pitchFamily="34" charset="0"/>
                <a:ea typeface="Calibri" panose="020F0502020204030204" pitchFamily="34" charset="0"/>
                <a:cs typeface="Times New Roman" panose="02020603050405020304" pitchFamily="18" charset="0"/>
              </a:rPr>
              <a:t>El estrés puede afectar el desempeño laboral, impacta en el rendimiento y capacidad para el cumplimiento de las tareas y funciones asignadas, induciendo a errores procedimentales y falta de eficiencia; lo que puede afectar al resto de su equipo de trabajo.</a:t>
            </a:r>
            <a:endParaRPr lang="en-US" dirty="0">
              <a:solidFill>
                <a:schemeClr val="accent1">
                  <a:lumMod val="50000"/>
                </a:schemeClr>
              </a:solidFill>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6" name="object 9"/>
          <p:cNvPicPr/>
          <p:nvPr/>
        </p:nvPicPr>
        <p:blipFill>
          <a:blip r:embed="rId4" cstate="print"/>
          <a:stretch>
            <a:fillRect/>
          </a:stretch>
        </p:blipFill>
        <p:spPr>
          <a:xfrm>
            <a:off x="152400" y="76200"/>
            <a:ext cx="2531364" cy="501396"/>
          </a:xfrm>
          <a:prstGeom prst="rect">
            <a:avLst/>
          </a:prstGeom>
        </p:spPr>
      </p:pic>
    </p:spTree>
    <p:extLst>
      <p:ext uri="{BB962C8B-B14F-4D97-AF65-F5344CB8AC3E}">
        <p14:creationId xmlns:p14="http://schemas.microsoft.com/office/powerpoint/2010/main" val="1403087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598918"/>
          </a:xfrm>
          <a:prstGeom prst="rect">
            <a:avLst/>
          </a:prstGeom>
        </p:spPr>
      </p:pic>
      <p:sp>
        <p:nvSpPr>
          <p:cNvPr id="3" name="object 3"/>
          <p:cNvSpPr txBox="1"/>
          <p:nvPr/>
        </p:nvSpPr>
        <p:spPr>
          <a:xfrm>
            <a:off x="1102867" y="593343"/>
            <a:ext cx="2776855"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FFFFFF"/>
                </a:solidFill>
                <a:latin typeface="Gill Sans MT"/>
                <a:cs typeface="Gill Sans MT"/>
              </a:rPr>
              <a:t>8.3</a:t>
            </a:r>
            <a:r>
              <a:rPr sz="1600" spc="-150" dirty="0">
                <a:solidFill>
                  <a:srgbClr val="FFFFFF"/>
                </a:solidFill>
                <a:latin typeface="Gill Sans MT"/>
                <a:cs typeface="Gill Sans MT"/>
              </a:rPr>
              <a:t> </a:t>
            </a:r>
            <a:r>
              <a:rPr sz="1600" spc="-140" dirty="0">
                <a:solidFill>
                  <a:srgbClr val="FFFFFF"/>
                </a:solidFill>
                <a:latin typeface="Gill Sans MT"/>
                <a:cs typeface="Gill Sans MT"/>
              </a:rPr>
              <a:t>TÉCNICAS</a:t>
            </a:r>
            <a:r>
              <a:rPr sz="1600" spc="-155" dirty="0">
                <a:solidFill>
                  <a:srgbClr val="FFFFFF"/>
                </a:solidFill>
                <a:latin typeface="Gill Sans MT"/>
                <a:cs typeface="Gill Sans MT"/>
              </a:rPr>
              <a:t> </a:t>
            </a:r>
            <a:r>
              <a:rPr sz="1600" spc="-95" dirty="0">
                <a:solidFill>
                  <a:srgbClr val="FFFFFF"/>
                </a:solidFill>
                <a:latin typeface="Gill Sans MT"/>
                <a:cs typeface="Gill Sans MT"/>
              </a:rPr>
              <a:t>PARA</a:t>
            </a:r>
            <a:r>
              <a:rPr sz="1600" spc="-145" dirty="0">
                <a:solidFill>
                  <a:srgbClr val="FFFFFF"/>
                </a:solidFill>
                <a:latin typeface="Gill Sans MT"/>
                <a:cs typeface="Gill Sans MT"/>
              </a:rPr>
              <a:t> </a:t>
            </a:r>
            <a:r>
              <a:rPr sz="1600" spc="-135" dirty="0">
                <a:solidFill>
                  <a:srgbClr val="FFFFFF"/>
                </a:solidFill>
                <a:latin typeface="Gill Sans MT"/>
                <a:cs typeface="Gill Sans MT"/>
              </a:rPr>
              <a:t>GESTIONAL</a:t>
            </a:r>
            <a:r>
              <a:rPr sz="1600" spc="-175" dirty="0">
                <a:solidFill>
                  <a:srgbClr val="FFFFFF"/>
                </a:solidFill>
                <a:latin typeface="Gill Sans MT"/>
                <a:cs typeface="Gill Sans MT"/>
              </a:rPr>
              <a:t> </a:t>
            </a:r>
            <a:r>
              <a:rPr sz="1600" spc="-25" dirty="0">
                <a:solidFill>
                  <a:srgbClr val="FFFFFF"/>
                </a:solidFill>
                <a:latin typeface="Gill Sans MT"/>
                <a:cs typeface="Gill Sans MT"/>
              </a:rPr>
              <a:t>EL</a:t>
            </a:r>
            <a:endParaRPr sz="1600">
              <a:latin typeface="Gill Sans MT"/>
              <a:cs typeface="Gill Sans MT"/>
            </a:endParaRPr>
          </a:p>
        </p:txBody>
      </p:sp>
      <p:sp>
        <p:nvSpPr>
          <p:cNvPr id="4" name="object 4"/>
          <p:cNvSpPr/>
          <p:nvPr/>
        </p:nvSpPr>
        <p:spPr>
          <a:xfrm>
            <a:off x="0" y="878586"/>
            <a:ext cx="3931920" cy="24765"/>
          </a:xfrm>
          <a:custGeom>
            <a:avLst/>
            <a:gdLst/>
            <a:ahLst/>
            <a:cxnLst/>
            <a:rect l="l" t="t" r="r" b="b"/>
            <a:pathLst>
              <a:path w="3931920" h="24765">
                <a:moveTo>
                  <a:pt x="0" y="24406"/>
                </a:moveTo>
                <a:lnTo>
                  <a:pt x="3931539" y="0"/>
                </a:lnTo>
              </a:path>
            </a:pathLst>
          </a:custGeom>
          <a:ln w="6350">
            <a:solidFill>
              <a:srgbClr val="FFD625"/>
            </a:solidFill>
          </a:ln>
        </p:spPr>
        <p:txBody>
          <a:bodyPr wrap="square" lIns="0" tIns="0" rIns="0" bIns="0" rtlCol="0"/>
          <a:lstStyle/>
          <a:p>
            <a:endParaRPr/>
          </a:p>
        </p:txBody>
      </p:sp>
      <p:sp>
        <p:nvSpPr>
          <p:cNvPr id="5" name="object 5"/>
          <p:cNvSpPr txBox="1">
            <a:spLocks noGrp="1"/>
          </p:cNvSpPr>
          <p:nvPr>
            <p:ph type="title"/>
          </p:nvPr>
        </p:nvSpPr>
        <p:spPr>
          <a:xfrm>
            <a:off x="922782" y="696214"/>
            <a:ext cx="2992120" cy="939800"/>
          </a:xfrm>
          <a:prstGeom prst="rect">
            <a:avLst/>
          </a:prstGeom>
        </p:spPr>
        <p:txBody>
          <a:bodyPr vert="horz" wrap="square" lIns="0" tIns="12700" rIns="0" bIns="0" rtlCol="0">
            <a:spAutoFit/>
          </a:bodyPr>
          <a:lstStyle/>
          <a:p>
            <a:pPr marL="12700">
              <a:lnSpc>
                <a:spcPct val="100000"/>
              </a:lnSpc>
              <a:spcBef>
                <a:spcPts val="100"/>
              </a:spcBef>
            </a:pPr>
            <a:r>
              <a:rPr i="1" spc="-745" dirty="0">
                <a:latin typeface="Arial Narrow"/>
                <a:cs typeface="Arial Narrow"/>
              </a:rPr>
              <a:t>Estrés</a:t>
            </a:r>
            <a:r>
              <a:rPr i="1" spc="-170" dirty="0">
                <a:latin typeface="Arial Narrow"/>
                <a:cs typeface="Arial Narrow"/>
              </a:rPr>
              <a:t> </a:t>
            </a:r>
            <a:r>
              <a:rPr i="1" spc="-330" dirty="0">
                <a:latin typeface="Arial Narrow"/>
                <a:cs typeface="Arial Narrow"/>
              </a:rPr>
              <a:t>laboral</a:t>
            </a:r>
          </a:p>
        </p:txBody>
      </p:sp>
      <p:pic>
        <p:nvPicPr>
          <p:cNvPr id="6" name="object 9"/>
          <p:cNvPicPr/>
          <p:nvPr/>
        </p:nvPicPr>
        <p:blipFill>
          <a:blip r:embed="rId3" cstate="print"/>
          <a:stretch>
            <a:fillRect/>
          </a:stretch>
        </p:blipFill>
        <p:spPr>
          <a:xfrm>
            <a:off x="7010400" y="6348220"/>
            <a:ext cx="2531364" cy="501396"/>
          </a:xfrm>
          <a:prstGeom prst="rect">
            <a:avLst/>
          </a:prstGeom>
        </p:spPr>
      </p:pic>
    </p:spTree>
    <p:extLst>
      <p:ext uri="{BB962C8B-B14F-4D97-AF65-F5344CB8AC3E}">
        <p14:creationId xmlns:p14="http://schemas.microsoft.com/office/powerpoint/2010/main" val="4521085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846</Words>
  <Application>Microsoft Office PowerPoint</Application>
  <PresentationFormat>Panorámica</PresentationFormat>
  <Paragraphs>60</Paragraphs>
  <Slides>17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Arial Narrow</vt:lpstr>
      <vt:lpstr>Calibri</vt:lpstr>
      <vt:lpstr>Calibri Light</vt:lpstr>
      <vt:lpstr>Gill Sans MT</vt:lpstr>
      <vt:lpstr>Kristen ITC</vt:lpstr>
      <vt:lpstr>Sitka Text Semibold</vt:lpstr>
      <vt:lpstr>Times New Roman</vt:lpstr>
      <vt:lpstr>Tema de Office</vt:lpstr>
      <vt:lpstr>Presentación de PowerPoint</vt:lpstr>
      <vt:lpstr>Resilencia, Manejo de Estrés</vt:lpstr>
      <vt:lpstr>Trabajo</vt:lpstr>
      <vt:lpstr>Presentación de PowerPoint</vt:lpstr>
      <vt:lpstr>Presentación de PowerPoint</vt:lpstr>
      <vt:lpstr>Presentación de PowerPoint</vt:lpstr>
      <vt:lpstr>Desempeño</vt:lpstr>
      <vt:lpstr>Presentación de PowerPoint</vt:lpstr>
      <vt:lpstr>Estrés laboral</vt:lpstr>
      <vt:lpstr>Presentación de PowerPoint</vt:lpstr>
      <vt:lpstr>Presentación de PowerPoint</vt:lpstr>
      <vt:lpstr>al Cambio</vt:lpstr>
      <vt:lpstr>Presentación de PowerPoint</vt:lpstr>
      <vt:lpstr>Presentación de PowerPoint</vt:lpstr>
      <vt:lpstr>Constante</vt:lpstr>
      <vt:lpstr>Presentación de PowerPoint</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RUTH</dc:creator>
  <cp:lastModifiedBy>RUTH</cp:lastModifiedBy>
  <cp:revision>8</cp:revision>
  <dcterms:created xsi:type="dcterms:W3CDTF">2023-02-06T15:33:09Z</dcterms:created>
  <dcterms:modified xsi:type="dcterms:W3CDTF">2023-02-06T15:39:37Z</dcterms:modified>
</cp:coreProperties>
</file>